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2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p:spPr>
        <p:style>
          <a:lnRef idx="2">
            <a:schemeClr val="dk1"/>
          </a:lnRef>
          <a:fillRef idx="1">
            <a:schemeClr val="lt1"/>
          </a:fillRef>
          <a:effectRef idx="0">
            <a:schemeClr val="dk1"/>
          </a:effectRef>
          <a:fontRef idx="none"/>
        </p:style>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97B214-E3BD-4AE7-9B53-41B388558C2B}"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352467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97B214-E3BD-4AE7-9B53-41B388558C2B}"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106890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97B214-E3BD-4AE7-9B53-41B388558C2B}"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24161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97B214-E3BD-4AE7-9B53-41B388558C2B}"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186556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7B214-E3BD-4AE7-9B53-41B388558C2B}"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109310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97B214-E3BD-4AE7-9B53-41B388558C2B}"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66470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97B214-E3BD-4AE7-9B53-41B388558C2B}"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344469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97B214-E3BD-4AE7-9B53-41B388558C2B}"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20591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7B214-E3BD-4AE7-9B53-41B388558C2B}"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63559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7B214-E3BD-4AE7-9B53-41B388558C2B}"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315309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7B214-E3BD-4AE7-9B53-41B388558C2B}"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2EF28-53D0-402E-8FFE-651661613617}" type="slidenum">
              <a:rPr lang="en-GB" smtClean="0"/>
              <a:t>‹#›</a:t>
            </a:fld>
            <a:endParaRPr lang="en-GB"/>
          </a:p>
        </p:txBody>
      </p:sp>
    </p:spTree>
    <p:extLst>
      <p:ext uri="{BB962C8B-B14F-4D97-AF65-F5344CB8AC3E}">
        <p14:creationId xmlns:p14="http://schemas.microsoft.com/office/powerpoint/2010/main" val="293805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ln w="57150"/>
        </p:spPr>
        <p:style>
          <a:lnRef idx="2">
            <a:schemeClr val="accent5"/>
          </a:lnRef>
          <a:fillRef idx="1">
            <a:schemeClr val="lt1"/>
          </a:fillRef>
          <a:effectRef idx="0">
            <a:schemeClr val="accent5"/>
          </a:effectRef>
          <a:fontRef idx="none"/>
        </p:style>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a:ln w="57150"/>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7B214-E3BD-4AE7-9B53-41B388558C2B}" type="datetimeFigureOut">
              <a:rPr lang="en-GB" smtClean="0"/>
              <a:t>01/04/2015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2EF28-53D0-402E-8FFE-651661613617}" type="slidenum">
              <a:rPr lang="en-GB" smtClean="0"/>
              <a:t>‹#›</a:t>
            </a:fld>
            <a:endParaRPr lang="en-GB"/>
          </a:p>
        </p:txBody>
      </p:sp>
    </p:spTree>
    <p:extLst>
      <p:ext uri="{BB962C8B-B14F-4D97-AF65-F5344CB8AC3E}">
        <p14:creationId xmlns:p14="http://schemas.microsoft.com/office/powerpoint/2010/main" val="41270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M4</a:t>
            </a:r>
            <a:endParaRPr lang="en-GB" dirty="0"/>
          </a:p>
        </p:txBody>
      </p:sp>
      <p:sp>
        <p:nvSpPr>
          <p:cNvPr id="3" name="Subtitle 2"/>
          <p:cNvSpPr>
            <a:spLocks noGrp="1"/>
          </p:cNvSpPr>
          <p:nvPr>
            <p:ph type="subTitle" idx="1"/>
          </p:nvPr>
        </p:nvSpPr>
        <p:spPr/>
        <p:txBody>
          <a:bodyPr/>
          <a:lstStyle/>
          <a:p>
            <a:r>
              <a:rPr lang="en-GB" dirty="0"/>
              <a:t>BTEC Level 3 Subsidiary Diploma in </a:t>
            </a:r>
            <a:r>
              <a:rPr lang="en-GB" dirty="0" smtClean="0"/>
              <a:t>ICT</a:t>
            </a:r>
            <a:endParaRPr lang="en-GB" dirty="0"/>
          </a:p>
        </p:txBody>
      </p:sp>
    </p:spTree>
    <p:extLst>
      <p:ext uri="{BB962C8B-B14F-4D97-AF65-F5344CB8AC3E}">
        <p14:creationId xmlns:p14="http://schemas.microsoft.com/office/powerpoint/2010/main" val="291312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Documentation</a:t>
            </a:r>
            <a:endParaRPr lang="en-GB" dirty="0"/>
          </a:p>
        </p:txBody>
      </p:sp>
      <p:sp>
        <p:nvSpPr>
          <p:cNvPr id="3" name="Content Placeholder 2"/>
          <p:cNvSpPr>
            <a:spLocks noGrp="1"/>
          </p:cNvSpPr>
          <p:nvPr>
            <p:ph idx="1"/>
          </p:nvPr>
        </p:nvSpPr>
        <p:spPr/>
        <p:txBody>
          <a:bodyPr/>
          <a:lstStyle/>
          <a:p>
            <a:pPr marL="0" indent="0">
              <a:buNone/>
            </a:pPr>
            <a:r>
              <a:rPr lang="en-GB" dirty="0" smtClean="0"/>
              <a:t>The technical documentation may be a section in the user documentation or could be a completely separate document. This information will focus on:</a:t>
            </a:r>
          </a:p>
          <a:p>
            <a:r>
              <a:rPr lang="en-GB" dirty="0" smtClean="0"/>
              <a:t>Hardware resources – this will usually specify any particular hardware  requirements that are needed to run the spreadsheet successfully.</a:t>
            </a:r>
          </a:p>
          <a:p>
            <a:r>
              <a:rPr lang="en-GB" dirty="0" smtClean="0"/>
              <a:t>Software resources – it is likely that the spreadsheet solution will have been created in a particular version of Microsoft Excel and this should be recorded. This is because the spreadsheet might not be compatible with earlier versions of the software.</a:t>
            </a:r>
            <a:endParaRPr lang="en-GB" dirty="0"/>
          </a:p>
        </p:txBody>
      </p:sp>
    </p:spTree>
    <p:extLst>
      <p:ext uri="{BB962C8B-B14F-4D97-AF65-F5344CB8AC3E}">
        <p14:creationId xmlns:p14="http://schemas.microsoft.com/office/powerpoint/2010/main" val="413268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Calculations</a:t>
            </a:r>
            <a:endParaRPr lang="en-GB" dirty="0"/>
          </a:p>
        </p:txBody>
      </p:sp>
      <p:sp>
        <p:nvSpPr>
          <p:cNvPr id="3" name="Content Placeholder 2"/>
          <p:cNvSpPr>
            <a:spLocks noGrp="1"/>
          </p:cNvSpPr>
          <p:nvPr>
            <p:ph idx="1"/>
          </p:nvPr>
        </p:nvSpPr>
        <p:spPr/>
        <p:txBody>
          <a:bodyPr/>
          <a:lstStyle/>
          <a:p>
            <a:pPr marL="0" indent="0">
              <a:buNone/>
            </a:pPr>
            <a:r>
              <a:rPr lang="en-GB" dirty="0" smtClean="0"/>
              <a:t>All calculations and functions used or created should be recorded. With spreadsheet solutions it is useful if the holding cell (cell where the formula is written), the formula itself and a description of the formula or function is included (a print of the spreadsheet in formula view could also be included).</a:t>
            </a:r>
            <a:endParaRPr lang="en-GB" dirty="0"/>
          </a:p>
        </p:txBody>
      </p:sp>
    </p:spTree>
    <p:extLst>
      <p:ext uri="{BB962C8B-B14F-4D97-AF65-F5344CB8AC3E}">
        <p14:creationId xmlns:p14="http://schemas.microsoft.com/office/powerpoint/2010/main" val="226304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Formula</a:t>
            </a:r>
            <a:endParaRPr lang="en-GB" dirty="0"/>
          </a:p>
        </p:txBody>
      </p:sp>
      <p:sp>
        <p:nvSpPr>
          <p:cNvPr id="3" name="Content Placeholder 2"/>
          <p:cNvSpPr>
            <a:spLocks noGrp="1"/>
          </p:cNvSpPr>
          <p:nvPr>
            <p:ph idx="1"/>
          </p:nvPr>
        </p:nvSpPr>
        <p:spPr/>
        <p:txBody>
          <a:bodyPr/>
          <a:lstStyle/>
          <a:p>
            <a:pPr marL="0" indent="0">
              <a:buNone/>
            </a:pPr>
            <a:r>
              <a:rPr lang="en-GB" dirty="0" smtClean="0"/>
              <a:t>Cell A15     =      A14*20%       This formula calculates VAT.</a:t>
            </a:r>
            <a:endParaRPr lang="en-GB" dirty="0"/>
          </a:p>
        </p:txBody>
      </p:sp>
    </p:spTree>
    <p:extLst>
      <p:ext uri="{BB962C8B-B14F-4D97-AF65-F5344CB8AC3E}">
        <p14:creationId xmlns:p14="http://schemas.microsoft.com/office/powerpoint/2010/main" val="190200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used</a:t>
            </a:r>
            <a:endParaRPr lang="en-GB" dirty="0"/>
          </a:p>
        </p:txBody>
      </p:sp>
      <p:sp>
        <p:nvSpPr>
          <p:cNvPr id="3" name="Content Placeholder 2"/>
          <p:cNvSpPr>
            <a:spLocks noGrp="1"/>
          </p:cNvSpPr>
          <p:nvPr>
            <p:ph idx="1"/>
          </p:nvPr>
        </p:nvSpPr>
        <p:spPr/>
        <p:txBody>
          <a:bodyPr/>
          <a:lstStyle/>
          <a:p>
            <a:pPr marL="0" indent="0">
              <a:buNone/>
            </a:pPr>
            <a:r>
              <a:rPr lang="en-GB" dirty="0" smtClean="0"/>
              <a:t>Cell A14      =     SUM(A1:A13)       This function adds together the values on the invoice to provide a pre-VAT subtotal.</a:t>
            </a:r>
          </a:p>
          <a:p>
            <a:pPr marL="0" indent="0">
              <a:buNone/>
            </a:pPr>
            <a:endParaRPr lang="en-GB" dirty="0" smtClean="0"/>
          </a:p>
          <a:p>
            <a:pPr marL="0" indent="0">
              <a:buNone/>
            </a:pPr>
            <a:r>
              <a:rPr lang="en-GB" dirty="0" smtClean="0"/>
              <a:t>To display the formula view of a spreadsheet, click on the Formula tab, then on the Formula Editing submenu choose Show Formulas. On the view tab click the Formulas Checkbox in the Window options section.</a:t>
            </a:r>
            <a:endParaRPr lang="en-GB" dirty="0"/>
          </a:p>
        </p:txBody>
      </p:sp>
    </p:spTree>
    <p:extLst>
      <p:ext uri="{BB962C8B-B14F-4D97-AF65-F5344CB8AC3E}">
        <p14:creationId xmlns:p14="http://schemas.microsoft.com/office/powerpoint/2010/main" val="336838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Validation procedures</a:t>
            </a:r>
            <a:endParaRPr lang="en-GB" dirty="0"/>
          </a:p>
        </p:txBody>
      </p:sp>
      <p:sp>
        <p:nvSpPr>
          <p:cNvPr id="3" name="Content Placeholder 2"/>
          <p:cNvSpPr>
            <a:spLocks noGrp="1"/>
          </p:cNvSpPr>
          <p:nvPr>
            <p:ph idx="1"/>
          </p:nvPr>
        </p:nvSpPr>
        <p:spPr/>
        <p:txBody>
          <a:bodyPr/>
          <a:lstStyle/>
          <a:p>
            <a:pPr marL="0" indent="0">
              <a:buNone/>
            </a:pPr>
            <a:r>
              <a:rPr lang="en-GB" dirty="0" smtClean="0"/>
              <a:t>All validation routines and procedures should be recorded, stating what the validation routine is set to check and annotating any error messages that will be displayed.</a:t>
            </a:r>
            <a:endParaRPr lang="en-GB" dirty="0"/>
          </a:p>
        </p:txBody>
      </p:sp>
    </p:spTree>
    <p:extLst>
      <p:ext uri="{BB962C8B-B14F-4D97-AF65-F5344CB8AC3E}">
        <p14:creationId xmlns:p14="http://schemas.microsoft.com/office/powerpoint/2010/main" val="6436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Macros and Visual Basic code</a:t>
            </a:r>
            <a:endParaRPr lang="en-GB" dirty="0"/>
          </a:p>
        </p:txBody>
      </p:sp>
      <p:sp>
        <p:nvSpPr>
          <p:cNvPr id="3" name="Content Placeholder 2"/>
          <p:cNvSpPr>
            <a:spLocks noGrp="1"/>
          </p:cNvSpPr>
          <p:nvPr>
            <p:ph idx="1"/>
          </p:nvPr>
        </p:nvSpPr>
        <p:spPr/>
        <p:txBody>
          <a:bodyPr/>
          <a:lstStyle/>
          <a:p>
            <a:pPr marL="0" indent="0">
              <a:buNone/>
            </a:pPr>
            <a:r>
              <a:rPr lang="en-GB" dirty="0" smtClean="0"/>
              <a:t>All macros and Visual Basic code should be described and annotated with simple comments that tell the reader what the line of code does (rather than describing the actual commands used).</a:t>
            </a:r>
          </a:p>
          <a:p>
            <a:pPr marL="0" indent="0">
              <a:buNone/>
            </a:pPr>
            <a:endParaRPr lang="en-GB" dirty="0" smtClean="0"/>
          </a:p>
          <a:p>
            <a:pPr marL="0" indent="0">
              <a:buNone/>
            </a:pPr>
            <a:r>
              <a:rPr lang="en-GB" dirty="0" smtClean="0"/>
              <a:t>The key to working successfully with spreadsheets is to make any spreadsheet solution look professional, make sure it is as efficient as possible and check that any calculations, validation and macros work correctly.</a:t>
            </a:r>
            <a:endParaRPr lang="en-GB" dirty="0"/>
          </a:p>
        </p:txBody>
      </p:sp>
    </p:spTree>
    <p:extLst>
      <p:ext uri="{BB962C8B-B14F-4D97-AF65-F5344CB8AC3E}">
        <p14:creationId xmlns:p14="http://schemas.microsoft.com/office/powerpoint/2010/main" val="209043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Using Microsoft Publisher, create a booklet that documents all the technical aspects of your spreadsheet.</a:t>
            </a:r>
          </a:p>
          <a:p>
            <a:pPr marL="0" indent="0">
              <a:buNone/>
            </a:pPr>
            <a:endParaRPr lang="en-GB" dirty="0" smtClean="0"/>
          </a:p>
          <a:p>
            <a:pPr marL="0" indent="0">
              <a:buNone/>
            </a:pPr>
            <a:r>
              <a:rPr lang="en-GB" dirty="0" smtClean="0"/>
              <a:t>You should cover:</a:t>
            </a:r>
          </a:p>
          <a:p>
            <a:pPr lvl="1"/>
            <a:r>
              <a:rPr lang="en-GB" dirty="0" smtClean="0"/>
              <a:t>Basic installation guide</a:t>
            </a:r>
          </a:p>
          <a:p>
            <a:pPr lvl="1"/>
            <a:r>
              <a:rPr lang="en-GB" dirty="0" smtClean="0"/>
              <a:t>Screen shots of each sheet showing the Formulas</a:t>
            </a:r>
          </a:p>
          <a:p>
            <a:pPr lvl="1"/>
            <a:r>
              <a:rPr lang="en-GB" dirty="0" smtClean="0"/>
              <a:t>VBA Code for each macro</a:t>
            </a:r>
          </a:p>
          <a:p>
            <a:pPr lvl="1"/>
            <a:r>
              <a:rPr lang="en-GB" dirty="0" smtClean="0"/>
              <a:t>Brief explanation into editing Formulas (include each step i.e. unprotect worksheets) and changing chart titles and axis</a:t>
            </a:r>
          </a:p>
          <a:p>
            <a:pPr lvl="1"/>
            <a:r>
              <a:rPr lang="en-GB" dirty="0" smtClean="0"/>
              <a:t>FAQ for Troubleshooting</a:t>
            </a:r>
            <a:endParaRPr lang="en-GB" dirty="0"/>
          </a:p>
        </p:txBody>
      </p:sp>
    </p:spTree>
    <p:extLst>
      <p:ext uri="{BB962C8B-B14F-4D97-AF65-F5344CB8AC3E}">
        <p14:creationId xmlns:p14="http://schemas.microsoft.com/office/powerpoint/2010/main" val="4106214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392</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M4</vt:lpstr>
      <vt:lpstr>Technical Documentation</vt:lpstr>
      <vt:lpstr>Calculations</vt:lpstr>
      <vt:lpstr>Formula</vt:lpstr>
      <vt:lpstr>Functions used</vt:lpstr>
      <vt:lpstr>Validation procedures</vt:lpstr>
      <vt:lpstr>Macros and Visual Basic code</vt:lpstr>
      <vt:lpstr>Task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Willis</dc:creator>
  <cp:lastModifiedBy>Willis, Lee</cp:lastModifiedBy>
  <cp:revision>2</cp:revision>
  <dcterms:created xsi:type="dcterms:W3CDTF">2015-03-31T20:52:58Z</dcterms:created>
  <dcterms:modified xsi:type="dcterms:W3CDTF">2015-04-01T08:37:37Z</dcterms:modified>
</cp:coreProperties>
</file>