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ln w="57150"/>
        </p:spPr>
        <p:style>
          <a:lnRef idx="2">
            <a:schemeClr val="accent5"/>
          </a:lnRef>
          <a:fillRef idx="1">
            <a:schemeClr val="lt1"/>
          </a:fillRef>
          <a:effectRef idx="0">
            <a:schemeClr val="accent5"/>
          </a:effectRef>
          <a:fontRef idx="none"/>
        </p:style>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a:ln w="57150">
            <a:solidFill>
              <a:schemeClr val="tx1"/>
            </a:solidFill>
          </a:ln>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15533336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3326421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2325922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57150"/>
        </p:spPr>
        <p:style>
          <a:lnRef idx="2">
            <a:schemeClr val="accent5"/>
          </a:lnRef>
          <a:fillRef idx="1">
            <a:schemeClr val="lt1"/>
          </a:fillRef>
          <a:effectRef idx="0">
            <a:schemeClr val="accent5"/>
          </a:effectRef>
          <a:fontRef idx="none"/>
        </p:style>
        <p:txBody>
          <a:bodyPr/>
          <a:lstStyle>
            <a:lvl1pPr algn="ctr">
              <a:defRPr b="1">
                <a:solidFill>
                  <a:schemeClr val="tx1"/>
                </a:solidFill>
              </a:defRPr>
            </a:lvl1pPr>
          </a:lstStyle>
          <a:p>
            <a:r>
              <a:rPr lang="en-US" smtClean="0"/>
              <a:t>Click to edit Master title style</a:t>
            </a:r>
            <a:endParaRPr lang="en-GB"/>
          </a:p>
        </p:txBody>
      </p:sp>
      <p:sp>
        <p:nvSpPr>
          <p:cNvPr id="3" name="Content Placeholder 2"/>
          <p:cNvSpPr>
            <a:spLocks noGrp="1"/>
          </p:cNvSpPr>
          <p:nvPr>
            <p:ph idx="1"/>
          </p:nvPr>
        </p:nvSpPr>
        <p:spPr>
          <a:ln w="57150"/>
        </p:spPr>
        <p:style>
          <a:lnRef idx="2">
            <a:schemeClr val="accent3"/>
          </a:lnRef>
          <a:fillRef idx="1">
            <a:schemeClr val="lt1"/>
          </a:fillRef>
          <a:effectRef idx="0">
            <a:schemeClr val="accent3"/>
          </a:effectRef>
          <a:fontRef idx="none"/>
        </p:style>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31636865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1221324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102F642-C44F-445B-B758-C3FB4F550B4A}" type="datetimeFigureOut">
              <a:rPr lang="en-GB" smtClean="0"/>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3739992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102F642-C44F-445B-B758-C3FB4F550B4A}" type="datetimeFigureOut">
              <a:rPr lang="en-GB" smtClean="0"/>
              <a:t>30/03/2015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211358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102F642-C44F-445B-B758-C3FB4F550B4A}" type="datetimeFigureOut">
              <a:rPr lang="en-GB" smtClean="0"/>
              <a:t>30/03/2015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161953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2F642-C44F-445B-B758-C3FB4F550B4A}" type="datetimeFigureOut">
              <a:rPr lang="en-GB" smtClean="0"/>
              <a:t>30/03/2015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230698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2F642-C44F-445B-B758-C3FB4F550B4A}" type="datetimeFigureOut">
              <a:rPr lang="en-GB" smtClean="0"/>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3648501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2F642-C44F-445B-B758-C3FB4F550B4A}" type="datetimeFigureOut">
              <a:rPr lang="en-GB" smtClean="0"/>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74021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2F642-C44F-445B-B758-C3FB4F550B4A}" type="datetimeFigureOut">
              <a:rPr lang="en-GB" smtClean="0"/>
              <a:t>30/03/2015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76AEE-D915-4037-850F-C1F0F32493A2}" type="slidenum">
              <a:rPr lang="en-GB" smtClean="0"/>
              <a:t>‹#›</a:t>
            </a:fld>
            <a:endParaRPr lang="en-GB"/>
          </a:p>
        </p:txBody>
      </p:sp>
    </p:spTree>
    <p:extLst>
      <p:ext uri="{BB962C8B-B14F-4D97-AF65-F5344CB8AC3E}">
        <p14:creationId xmlns:p14="http://schemas.microsoft.com/office/powerpoint/2010/main" val="3951241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P2</a:t>
            </a:r>
            <a:endParaRPr lang="en-GB" dirty="0"/>
          </a:p>
        </p:txBody>
      </p:sp>
      <p:sp>
        <p:nvSpPr>
          <p:cNvPr id="3" name="Subtitle 2"/>
          <p:cNvSpPr>
            <a:spLocks noGrp="1"/>
          </p:cNvSpPr>
          <p:nvPr>
            <p:ph type="subTitle" idx="1"/>
          </p:nvPr>
        </p:nvSpPr>
        <p:spPr/>
        <p:txBody>
          <a:bodyPr/>
          <a:lstStyle/>
          <a:p>
            <a:r>
              <a:rPr lang="en-GB" dirty="0" smtClean="0"/>
              <a:t>Unit 42 : Spreadsheet Modelling</a:t>
            </a:r>
            <a:endParaRPr lang="en-GB" dirty="0"/>
          </a:p>
        </p:txBody>
      </p:sp>
    </p:spTree>
    <p:extLst>
      <p:ext uri="{BB962C8B-B14F-4D97-AF65-F5344CB8AC3E}">
        <p14:creationId xmlns:p14="http://schemas.microsoft.com/office/powerpoint/2010/main" val="2425482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Entry Forms</a:t>
            </a:r>
            <a:r>
              <a:rPr lang="en-GB" dirty="0" smtClean="0">
                <a:effectLst/>
              </a:rPr>
              <a:t> </a:t>
            </a:r>
            <a:r>
              <a:rPr lang="en-GB" dirty="0"/>
              <a:t> </a:t>
            </a:r>
          </a:p>
        </p:txBody>
      </p:sp>
      <p:sp>
        <p:nvSpPr>
          <p:cNvPr id="3" name="Content Placeholder 2"/>
          <p:cNvSpPr>
            <a:spLocks noGrp="1"/>
          </p:cNvSpPr>
          <p:nvPr>
            <p:ph idx="1"/>
          </p:nvPr>
        </p:nvSpPr>
        <p:spPr/>
        <p:txBody>
          <a:bodyPr>
            <a:normAutofit/>
          </a:bodyPr>
          <a:lstStyle/>
          <a:p>
            <a:r>
              <a:rPr lang="en-GB" dirty="0"/>
              <a:t>Spreadsheets can be used to record historical data but they become far more useful if they can be programmed to accept current data and to show </a:t>
            </a:r>
            <a:r>
              <a:rPr lang="en-GB" dirty="0" smtClean="0"/>
              <a:t>the </a:t>
            </a:r>
            <a:r>
              <a:rPr lang="en-GB" dirty="0"/>
              <a:t>effect of inputting this new data.  </a:t>
            </a:r>
          </a:p>
          <a:p>
            <a:r>
              <a:rPr lang="en-GB" dirty="0"/>
              <a:t>Data entry forms may be designed as part of a user-friendly interface, providing a safe way for users to input such data to the model without risk to the design. This can include form controls such as list boxes and drop-down menus which force users to enter valid data.   In Excel, the controls you need to create your own for are available on the Developer tab.   The first forms that you might design are those which will serve as a menu system for the user.  </a:t>
            </a:r>
          </a:p>
          <a:p>
            <a:pPr marL="0" indent="0">
              <a:buNone/>
            </a:pPr>
            <a:endParaRPr lang="en-GB" dirty="0"/>
          </a:p>
        </p:txBody>
      </p:sp>
    </p:spTree>
    <p:extLst>
      <p:ext uri="{BB962C8B-B14F-4D97-AF65-F5344CB8AC3E}">
        <p14:creationId xmlns:p14="http://schemas.microsoft.com/office/powerpoint/2010/main" val="2432116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Entry Form</a:t>
            </a:r>
            <a:endParaRPr lang="en-GB" dirty="0"/>
          </a:p>
        </p:txBody>
      </p:sp>
      <p:sp>
        <p:nvSpPr>
          <p:cNvPr id="3" name="Content Placeholder 2"/>
          <p:cNvSpPr>
            <a:spLocks noGrp="1"/>
          </p:cNvSpPr>
          <p:nvPr>
            <p:ph idx="1"/>
          </p:nvPr>
        </p:nvSpPr>
        <p:spPr/>
        <p:txBody>
          <a:bodyPr>
            <a:normAutofit fontScale="92500" lnSpcReduction="10000"/>
          </a:bodyPr>
          <a:lstStyle/>
          <a:p>
            <a:r>
              <a:rPr lang="en-GB" dirty="0"/>
              <a:t>A complex spreadsheet model can be set up to allow a number of tasks to be performed such as 'add new stock item', 'delete stock item', 'record stock order' 'record delivery of stock', 'record sale of stock' and so on. When a user opens the spreadsheet application, being presented with the various choices - in the form of a menu - serves to guide the user to the appropriate data within the spreadsheet. From one STOCK menu (offering SALES, PURCHASES, REPORTS and EXIT), a user may then be presented with a second menu within the menu system with more choices to make, such as which REPORT is wanted today.  </a:t>
            </a:r>
          </a:p>
          <a:p>
            <a:pPr marL="0" indent="0">
              <a:buNone/>
            </a:pPr>
            <a:endParaRPr lang="en-GB" dirty="0"/>
          </a:p>
          <a:p>
            <a:r>
              <a:rPr lang="en-GB" dirty="0"/>
              <a:t>Controls can also respond to events, such as mouse clicks, by running VBA code.</a:t>
            </a:r>
          </a:p>
        </p:txBody>
      </p:sp>
    </p:spTree>
    <p:extLst>
      <p:ext uri="{BB962C8B-B14F-4D97-AF65-F5344CB8AC3E}">
        <p14:creationId xmlns:p14="http://schemas.microsoft.com/office/powerpoint/2010/main" val="4047023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Validation</a:t>
            </a:r>
            <a:r>
              <a:rPr lang="en-GB" dirty="0" smtClean="0">
                <a:effectLst/>
              </a:rPr>
              <a:t> </a:t>
            </a:r>
            <a:r>
              <a:rPr lang="en-GB" dirty="0"/>
              <a:t> </a:t>
            </a:r>
          </a:p>
        </p:txBody>
      </p:sp>
      <p:sp>
        <p:nvSpPr>
          <p:cNvPr id="3" name="Content Placeholder 2"/>
          <p:cNvSpPr>
            <a:spLocks noGrp="1"/>
          </p:cNvSpPr>
          <p:nvPr>
            <p:ph idx="1"/>
          </p:nvPr>
        </p:nvSpPr>
        <p:spPr/>
        <p:txBody>
          <a:bodyPr/>
          <a:lstStyle/>
          <a:p>
            <a:r>
              <a:rPr lang="en-GB" dirty="0"/>
              <a:t>It is important that the data that goes into a worksheet is accurate. Otherwise, the information gleaned from that worksheet is compromised.  </a:t>
            </a:r>
          </a:p>
          <a:p>
            <a:r>
              <a:rPr lang="en-GB" dirty="0"/>
              <a:t>Data validation begins when you first design your spreadsheet model and decide what data goes where, in which cell and on which worksheet. Excel provides a wide range of validation options that can be applied to a cell or range of cells</a:t>
            </a:r>
          </a:p>
        </p:txBody>
      </p:sp>
    </p:spTree>
    <p:extLst>
      <p:ext uri="{BB962C8B-B14F-4D97-AF65-F5344CB8AC3E}">
        <p14:creationId xmlns:p14="http://schemas.microsoft.com/office/powerpoint/2010/main" val="97091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Validation</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You may: </a:t>
            </a:r>
          </a:p>
          <a:p>
            <a:pPr lvl="1"/>
            <a:r>
              <a:rPr lang="en-GB" dirty="0"/>
              <a:t>set upper and lower limits for numeric data entries (</a:t>
            </a:r>
            <a:r>
              <a:rPr lang="en-GB" dirty="0" err="1"/>
              <a:t>eg</a:t>
            </a:r>
            <a:r>
              <a:rPr lang="en-GB" dirty="0"/>
              <a:t> a month number must be between 1 and 12) </a:t>
            </a:r>
          </a:p>
          <a:p>
            <a:pPr lvl="1"/>
            <a:r>
              <a:rPr lang="en-GB" dirty="0"/>
              <a:t>compare the entry against items in a list (</a:t>
            </a:r>
            <a:r>
              <a:rPr lang="en-GB" dirty="0" err="1"/>
              <a:t>eg</a:t>
            </a:r>
            <a:r>
              <a:rPr lang="en-GB" dirty="0"/>
              <a:t> to make sure there is a stock item with that particular code) </a:t>
            </a:r>
          </a:p>
          <a:p>
            <a:pPr lvl="1"/>
            <a:r>
              <a:rPr lang="en-GB" dirty="0"/>
              <a:t>specify a time range and/or a date range (</a:t>
            </a:r>
            <a:r>
              <a:rPr lang="en-GB" dirty="0" err="1"/>
              <a:t>eg</a:t>
            </a:r>
            <a:r>
              <a:rPr lang="en-GB" dirty="0"/>
              <a:t> to make sure that the age of a person is within a sensible range) </a:t>
            </a:r>
          </a:p>
          <a:p>
            <a:pPr lvl="1"/>
            <a:r>
              <a:rPr lang="en-GB" dirty="0"/>
              <a:t>limit the number of characters accepted in a text string to prevent strings that are too long ruining a layout elsewhere on your spreadsheet </a:t>
            </a:r>
          </a:p>
          <a:p>
            <a:pPr lvl="1"/>
            <a:r>
              <a:rPr lang="en-GB" dirty="0"/>
              <a:t>calculate what is allowed, according to the contents of another cell - for example, if the cell contains an amount of credit available, then a loan for anything higher than that should be rejected </a:t>
            </a:r>
          </a:p>
          <a:p>
            <a:pPr lvl="1"/>
            <a:r>
              <a:rPr lang="en-GB" dirty="0"/>
              <a:t>use a formula to calculate what is allowed - in the Formula box, the formula will have a TRUE (valid) or FALSE (invalid) value according </a:t>
            </a:r>
            <a:r>
              <a:rPr lang="en-GB" dirty="0" err="1"/>
              <a:t>tc</a:t>
            </a:r>
            <a:r>
              <a:rPr lang="en-GB" dirty="0"/>
              <a:t> the data that is entered. </a:t>
            </a:r>
          </a:p>
          <a:p>
            <a:pPr lvl="1"/>
            <a:r>
              <a:rPr lang="en-GB" dirty="0"/>
              <a:t>For some data, it may be necessary to insist that an entry is made before the entire form is accepted. For example if an entry is zero, you may insist that the user enters the number 0, rather than just leave the entry blank.</a:t>
            </a:r>
          </a:p>
          <a:p>
            <a:pPr marL="0" indent="0">
              <a:buNone/>
            </a:pPr>
            <a:endParaRPr lang="en-GB" dirty="0"/>
          </a:p>
        </p:txBody>
      </p:sp>
    </p:spTree>
    <p:extLst>
      <p:ext uri="{BB962C8B-B14F-4D97-AF65-F5344CB8AC3E}">
        <p14:creationId xmlns:p14="http://schemas.microsoft.com/office/powerpoint/2010/main" val="269899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Error Trapping</a:t>
            </a:r>
            <a:r>
              <a:rPr lang="en-GB" dirty="0" smtClean="0">
                <a:effectLst/>
              </a:rPr>
              <a:t> </a:t>
            </a:r>
            <a:r>
              <a:rPr lang="en-GB" dirty="0"/>
              <a:t> </a:t>
            </a:r>
          </a:p>
        </p:txBody>
      </p:sp>
      <p:sp>
        <p:nvSpPr>
          <p:cNvPr id="3" name="Content Placeholder 2"/>
          <p:cNvSpPr>
            <a:spLocks noGrp="1"/>
          </p:cNvSpPr>
          <p:nvPr>
            <p:ph idx="1"/>
          </p:nvPr>
        </p:nvSpPr>
        <p:spPr/>
        <p:txBody>
          <a:bodyPr/>
          <a:lstStyle/>
          <a:p>
            <a:pPr marL="0" indent="0">
              <a:buNone/>
            </a:pPr>
            <a:r>
              <a:rPr lang="en-GB" dirty="0"/>
              <a:t>If you are using data entry forms, the design of the  form - the order of fields to be completed - will guide the user through the correct order of entry but you  may also need to provide prompts to remind the user what is expected. If a mistake is made - data which is considered to be invalid is input - it needs to be trapped and an error message displayed, explaining what is wrong and giving guidance so that the user might retry and enter the correct data.  </a:t>
            </a:r>
          </a:p>
          <a:p>
            <a:pPr marL="0" indent="0">
              <a:buNone/>
            </a:pPr>
            <a:endParaRPr lang="en-GB" dirty="0"/>
          </a:p>
        </p:txBody>
      </p:sp>
    </p:spTree>
    <p:extLst>
      <p:ext uri="{BB962C8B-B14F-4D97-AF65-F5344CB8AC3E}">
        <p14:creationId xmlns:p14="http://schemas.microsoft.com/office/powerpoint/2010/main" val="40704919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Lookup Tables</a:t>
            </a:r>
            <a:r>
              <a:rPr lang="en-GB" dirty="0" smtClean="0">
                <a:effectLst/>
              </a:rPr>
              <a:t> </a:t>
            </a:r>
            <a:r>
              <a:rPr lang="en-GB" dirty="0"/>
              <a:t> </a:t>
            </a:r>
          </a:p>
        </p:txBody>
      </p:sp>
      <p:sp>
        <p:nvSpPr>
          <p:cNvPr id="3" name="Content Placeholder 2"/>
          <p:cNvSpPr>
            <a:spLocks noGrp="1"/>
          </p:cNvSpPr>
          <p:nvPr>
            <p:ph idx="1"/>
          </p:nvPr>
        </p:nvSpPr>
        <p:spPr/>
        <p:txBody>
          <a:bodyPr/>
          <a:lstStyle/>
          <a:p>
            <a:r>
              <a:rPr lang="en-GB" dirty="0"/>
              <a:t>A table can be used to store a range of values that apply according to some specified criteria. Rather than embed this data within formulae, the criteria and their matching values can be stored in a lookup table and then referred to using LOOKUP functions.  </a:t>
            </a:r>
          </a:p>
          <a:p>
            <a:pPr marL="0" indent="0">
              <a:buNone/>
            </a:pPr>
            <a:endParaRPr lang="en-GB" dirty="0"/>
          </a:p>
          <a:p>
            <a:r>
              <a:rPr lang="en-GB" dirty="0"/>
              <a:t>If, at a later date, the values need to be changed,  they only need changing in the lookup table, not everywhere they are mentioned within a table. So, a company can increase or decrease individual percentage discounts applicable to particular bands of customers.  </a:t>
            </a:r>
          </a:p>
          <a:p>
            <a:pPr marL="0" indent="0">
              <a:buNone/>
            </a:pPr>
            <a:endParaRPr lang="en-GB" dirty="0"/>
          </a:p>
        </p:txBody>
      </p:sp>
    </p:spTree>
    <p:extLst>
      <p:ext uri="{BB962C8B-B14F-4D97-AF65-F5344CB8AC3E}">
        <p14:creationId xmlns:p14="http://schemas.microsoft.com/office/powerpoint/2010/main" val="30051223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Cell Protection</a:t>
            </a:r>
            <a:r>
              <a:rPr lang="en-GB" dirty="0" smtClean="0">
                <a:effectLst/>
              </a:rPr>
              <a:t> </a:t>
            </a:r>
            <a:r>
              <a:rPr lang="en-GB" dirty="0"/>
              <a:t> </a:t>
            </a:r>
          </a:p>
        </p:txBody>
      </p:sp>
      <p:sp>
        <p:nvSpPr>
          <p:cNvPr id="3" name="Content Placeholder 2"/>
          <p:cNvSpPr>
            <a:spLocks noGrp="1"/>
          </p:cNvSpPr>
          <p:nvPr>
            <p:ph idx="1"/>
          </p:nvPr>
        </p:nvSpPr>
        <p:spPr/>
        <p:txBody>
          <a:bodyPr/>
          <a:lstStyle/>
          <a:p>
            <a:pPr marL="0" indent="0">
              <a:buNone/>
            </a:pPr>
            <a:r>
              <a:rPr lang="en-GB" dirty="0"/>
              <a:t>Cells can be protected, either by hiding them from view or by locking them so that the user cannot gain access to them.</a:t>
            </a:r>
          </a:p>
        </p:txBody>
      </p:sp>
    </p:spTree>
    <p:extLst>
      <p:ext uri="{BB962C8B-B14F-4D97-AF65-F5344CB8AC3E}">
        <p14:creationId xmlns:p14="http://schemas.microsoft.com/office/powerpoint/2010/main" val="3277569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Nested IF Functions</a:t>
            </a:r>
          </a:p>
        </p:txBody>
      </p:sp>
      <p:sp>
        <p:nvSpPr>
          <p:cNvPr id="3" name="Content Placeholder 2"/>
          <p:cNvSpPr>
            <a:spLocks noGrp="1"/>
          </p:cNvSpPr>
          <p:nvPr>
            <p:ph idx="1"/>
          </p:nvPr>
        </p:nvSpPr>
        <p:spPr/>
        <p:txBody>
          <a:bodyPr>
            <a:normAutofit fontScale="77500" lnSpcReduction="20000"/>
          </a:bodyPr>
          <a:lstStyle/>
          <a:p>
            <a:r>
              <a:rPr lang="en-GB" dirty="0"/>
              <a:t>An IF function sets a criterion (a condition being TRUE or FALSE) and, depending on the outcome (TRUE or FALSE), one of two values are returned. More complex problems can require nested IF functions, one within another, so that there are a greater number of values, anyone of which might be returned.  </a:t>
            </a:r>
          </a:p>
          <a:p>
            <a:r>
              <a:rPr lang="en-GB" dirty="0"/>
              <a:t>The syntax for nesting the IF function is:  </a:t>
            </a:r>
          </a:p>
          <a:p>
            <a:pPr marL="0" indent="0">
              <a:buNone/>
            </a:pPr>
            <a:r>
              <a:rPr lang="en-GB" dirty="0" smtClean="0"/>
              <a:t>	IF</a:t>
            </a:r>
            <a:r>
              <a:rPr lang="en-GB" dirty="0"/>
              <a:t>( condition1, value_if_true1, IF( condition2, value_if_true2, value_if_false2))  </a:t>
            </a:r>
          </a:p>
          <a:p>
            <a:r>
              <a:rPr lang="en-GB" dirty="0"/>
              <a:t>This would be equivalent to the following IF THEN ELSE statement:  </a:t>
            </a:r>
          </a:p>
          <a:p>
            <a:pPr marL="914400" lvl="2" indent="0">
              <a:buNone/>
            </a:pPr>
            <a:r>
              <a:rPr lang="en-GB" sz="2900" dirty="0"/>
              <a:t>IF condition1 THEN value_if_true1  </a:t>
            </a:r>
          </a:p>
          <a:p>
            <a:pPr marL="914400" lvl="2" indent="0">
              <a:buNone/>
            </a:pPr>
            <a:r>
              <a:rPr lang="en-GB" sz="2900" dirty="0"/>
              <a:t>ELSEIF condition2 THEN value_if_true2  </a:t>
            </a:r>
          </a:p>
          <a:p>
            <a:pPr marL="914400" lvl="2" indent="0">
              <a:buNone/>
            </a:pPr>
            <a:r>
              <a:rPr lang="en-GB" sz="2900" dirty="0"/>
              <a:t>ELSE value_if_false2  </a:t>
            </a:r>
          </a:p>
          <a:p>
            <a:pPr marL="914400" lvl="2" indent="0">
              <a:buNone/>
            </a:pPr>
            <a:r>
              <a:rPr lang="en-GB" sz="2900" dirty="0"/>
              <a:t>END IF </a:t>
            </a:r>
            <a:r>
              <a:rPr lang="en-GB" sz="3400" dirty="0"/>
              <a:t> </a:t>
            </a:r>
          </a:p>
          <a:p>
            <a:r>
              <a:rPr lang="en-GB" dirty="0" smtClean="0"/>
              <a:t>In </a:t>
            </a:r>
            <a:r>
              <a:rPr lang="en-GB" dirty="0"/>
              <a:t>this example there are three possible values: value_ if_true1, value_if_true2 and value_if_false2. Note that the second and third options only apply if condition1 is FALSE.</a:t>
            </a:r>
            <a:r>
              <a:rPr lang="en-GB" dirty="0" smtClean="0">
                <a:effectLst/>
              </a:rPr>
              <a:t> </a:t>
            </a:r>
            <a:r>
              <a:rPr lang="en-GB" dirty="0"/>
              <a:t> </a:t>
            </a:r>
          </a:p>
          <a:p>
            <a:pPr marL="0" indent="0">
              <a:buNone/>
            </a:pPr>
            <a:endParaRPr lang="en-GB" dirty="0"/>
          </a:p>
        </p:txBody>
      </p:sp>
    </p:spTree>
    <p:extLst>
      <p:ext uri="{BB962C8B-B14F-4D97-AF65-F5344CB8AC3E}">
        <p14:creationId xmlns:p14="http://schemas.microsoft.com/office/powerpoint/2010/main" val="3397558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Templates</a:t>
            </a:r>
          </a:p>
        </p:txBody>
      </p:sp>
      <p:sp>
        <p:nvSpPr>
          <p:cNvPr id="3" name="Content Placeholder 2"/>
          <p:cNvSpPr>
            <a:spLocks noGrp="1"/>
          </p:cNvSpPr>
          <p:nvPr>
            <p:ph idx="1"/>
          </p:nvPr>
        </p:nvSpPr>
        <p:spPr/>
        <p:txBody>
          <a:bodyPr/>
          <a:lstStyle/>
          <a:p>
            <a:pPr marL="0" indent="0">
              <a:buNone/>
            </a:pPr>
            <a:r>
              <a:rPr lang="en-GB" dirty="0"/>
              <a:t>Templates can be set up in many applications, and spreadsheet software is no exception. The benefits are the same: a model that you know works that you can apply to a new situation and time saved in laying out worksheets and setting up formulae.</a:t>
            </a:r>
          </a:p>
        </p:txBody>
      </p:sp>
    </p:spTree>
    <p:extLst>
      <p:ext uri="{BB962C8B-B14F-4D97-AF65-F5344CB8AC3E}">
        <p14:creationId xmlns:p14="http://schemas.microsoft.com/office/powerpoint/2010/main" val="1721633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Use spreadsheet formulae and functions to calculate (read through section P3 for more information on formulae and functions</a:t>
            </a:r>
            <a:r>
              <a:rPr lang="en-GB" dirty="0" smtClean="0"/>
              <a:t>):</a:t>
            </a:r>
          </a:p>
          <a:p>
            <a:pPr marL="0" indent="0">
              <a:buNone/>
            </a:pPr>
            <a:r>
              <a:rPr lang="en-GB" dirty="0"/>
              <a:t/>
            </a:r>
            <a:br>
              <a:rPr lang="en-GB" dirty="0"/>
            </a:br>
            <a:r>
              <a:rPr lang="en-GB" dirty="0" smtClean="0"/>
              <a:t>	mean </a:t>
            </a:r>
            <a:r>
              <a:rPr lang="en-GB" dirty="0"/>
              <a:t>average sales per month</a:t>
            </a:r>
            <a:r>
              <a:rPr lang="en-GB" dirty="0"/>
              <a:t/>
            </a:r>
            <a:br>
              <a:rPr lang="en-GB" dirty="0"/>
            </a:br>
            <a:r>
              <a:rPr lang="en-GB" dirty="0" smtClean="0"/>
              <a:t>	total </a:t>
            </a:r>
            <a:r>
              <a:rPr lang="en-GB" dirty="0"/>
              <a:t>sales per month </a:t>
            </a:r>
            <a:r>
              <a:rPr lang="en-GB" dirty="0"/>
              <a:t/>
            </a:r>
            <a:br>
              <a:rPr lang="en-GB" dirty="0"/>
            </a:br>
            <a:r>
              <a:rPr lang="en-GB" dirty="0" smtClean="0"/>
              <a:t>	mean </a:t>
            </a:r>
            <a:r>
              <a:rPr lang="en-GB" dirty="0"/>
              <a:t>average sales per title</a:t>
            </a:r>
            <a:r>
              <a:rPr lang="en-GB" dirty="0"/>
              <a:t/>
            </a:r>
            <a:br>
              <a:rPr lang="en-GB" dirty="0"/>
            </a:br>
            <a:r>
              <a:rPr lang="en-GB" dirty="0" smtClean="0"/>
              <a:t>	income </a:t>
            </a:r>
            <a:r>
              <a:rPr lang="en-GB" dirty="0"/>
              <a:t>from sales per title (for each month and over 12 months)</a:t>
            </a:r>
            <a:r>
              <a:rPr lang="en-GB" dirty="0"/>
              <a:t/>
            </a:r>
            <a:br>
              <a:rPr lang="en-GB" dirty="0"/>
            </a:br>
            <a:r>
              <a:rPr lang="en-GB" dirty="0" smtClean="0"/>
              <a:t>	publishing </a:t>
            </a:r>
            <a:r>
              <a:rPr lang="en-GB" dirty="0"/>
              <a:t>costs broken down by expense factor for each title (over 12 months)</a:t>
            </a:r>
            <a:r>
              <a:rPr lang="en-GB" dirty="0"/>
              <a:t/>
            </a:r>
            <a:br>
              <a:rPr lang="en-GB" dirty="0"/>
            </a:br>
            <a:r>
              <a:rPr lang="en-GB" dirty="0" smtClean="0"/>
              <a:t>	profit </a:t>
            </a:r>
            <a:r>
              <a:rPr lang="en-GB" dirty="0"/>
              <a:t>for each title (over 12 months)</a:t>
            </a:r>
            <a:r>
              <a:rPr lang="en-GB" dirty="0"/>
              <a:t/>
            </a:r>
            <a:br>
              <a:rPr lang="en-GB" dirty="0"/>
            </a:br>
            <a:r>
              <a:rPr lang="en-GB" dirty="0" smtClean="0"/>
              <a:t>	maximum </a:t>
            </a:r>
            <a:r>
              <a:rPr lang="en-GB" dirty="0"/>
              <a:t>and minimum sales for each title (across 12 months)</a:t>
            </a:r>
            <a:r>
              <a:rPr lang="en-GB" dirty="0"/>
              <a:t/>
            </a:r>
            <a:br>
              <a:rPr lang="en-GB" dirty="0"/>
            </a:br>
            <a:r>
              <a:rPr lang="en-GB" dirty="0" smtClean="0"/>
              <a:t>	produce </a:t>
            </a:r>
            <a:r>
              <a:rPr lang="en-GB" dirty="0"/>
              <a:t>expected sales for each title using trend analysis</a:t>
            </a:r>
            <a:r>
              <a:rPr lang="en-GB" dirty="0"/>
              <a:t/>
            </a:r>
            <a:br>
              <a:rPr lang="en-GB" dirty="0"/>
            </a:br>
            <a:r>
              <a:rPr lang="en-GB" dirty="0" smtClean="0"/>
              <a:t>	income </a:t>
            </a:r>
            <a:r>
              <a:rPr lang="en-GB" dirty="0"/>
              <a:t>per author/translator</a:t>
            </a:r>
            <a:r>
              <a:rPr lang="en-GB" dirty="0"/>
              <a:t/>
            </a:r>
            <a:br>
              <a:rPr lang="en-GB" dirty="0"/>
            </a:br>
            <a:r>
              <a:rPr lang="en-GB" dirty="0" smtClean="0"/>
              <a:t>	total </a:t>
            </a:r>
            <a:r>
              <a:rPr lang="en-GB" dirty="0"/>
              <a:t>costs and profits for BCC</a:t>
            </a:r>
            <a:r>
              <a:rPr lang="en-GB" dirty="0"/>
              <a:t/>
            </a:r>
            <a:br>
              <a:rPr lang="en-GB" dirty="0"/>
            </a:br>
            <a:r>
              <a:rPr lang="en-GB" dirty="0" smtClean="0"/>
              <a:t>	visual </a:t>
            </a:r>
            <a:r>
              <a:rPr lang="en-GB" dirty="0"/>
              <a:t>indication to show if a profit has been made and whether it is a sizeable one.</a:t>
            </a:r>
            <a:r>
              <a:rPr lang="en-GB" dirty="0"/>
              <a:t/>
            </a:r>
            <a:br>
              <a:rPr lang="en-GB" dirty="0"/>
            </a:br>
            <a:r>
              <a:rPr lang="en-GB" dirty="0"/>
              <a:t/>
            </a:r>
            <a:br>
              <a:rPr lang="en-GB" dirty="0"/>
            </a:br>
            <a:r>
              <a:rPr lang="en-GB" dirty="0"/>
              <a:t>Complete the Spreadsheet Evidence file as you go through this assignment and use the Spreadsheet Skills file to help you with setting up your spreadsheet</a:t>
            </a:r>
            <a:endParaRPr lang="en-GB" dirty="0"/>
          </a:p>
        </p:txBody>
      </p:sp>
    </p:spTree>
    <p:extLst>
      <p:ext uri="{BB962C8B-B14F-4D97-AF65-F5344CB8AC3E}">
        <p14:creationId xmlns:p14="http://schemas.microsoft.com/office/powerpoint/2010/main" val="20428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Multiple Worksheets (with links)</a:t>
            </a:r>
            <a:r>
              <a:rPr lang="en-GB" dirty="0" smtClean="0">
                <a:effectLst/>
              </a:rPr>
              <a:t> </a:t>
            </a:r>
            <a:r>
              <a:rPr lang="en-GB" dirty="0"/>
              <a:t> </a:t>
            </a:r>
          </a:p>
        </p:txBody>
      </p:sp>
      <p:sp>
        <p:nvSpPr>
          <p:cNvPr id="3" name="Content Placeholder 2"/>
          <p:cNvSpPr>
            <a:spLocks noGrp="1"/>
          </p:cNvSpPr>
          <p:nvPr>
            <p:ph idx="1"/>
          </p:nvPr>
        </p:nvSpPr>
        <p:spPr/>
        <p:txBody>
          <a:bodyPr>
            <a:normAutofit fontScale="92500" lnSpcReduction="10000"/>
          </a:bodyPr>
          <a:lstStyle/>
          <a:p>
            <a:r>
              <a:rPr lang="en-GB" dirty="0"/>
              <a:t>Rather than having a single worksheet, you may design a spreadsheet model to have several separate worksheets and there are a number of benefits of linked worksheets.  </a:t>
            </a:r>
          </a:p>
          <a:p>
            <a:r>
              <a:rPr lang="en-GB" dirty="0"/>
              <a:t>You can streamline the development of large, complex models by breaking them down into a series of interdependent workbooks. You can then work on the model without opening all of the  related sheets. Smaller workbooks are easier  to change, they don't require as much memory and they are faster to  open, save and calculate.</a:t>
            </a:r>
            <a:r>
              <a:rPr lang="en-GB" dirty="0" smtClean="0">
                <a:effectLst/>
              </a:rPr>
              <a:t> </a:t>
            </a:r>
            <a:r>
              <a:rPr lang="en-GB" dirty="0"/>
              <a:t> </a:t>
            </a:r>
          </a:p>
          <a:p>
            <a:r>
              <a:rPr lang="en-GB" dirty="0"/>
              <a:t>You can link workbooks from several users or departments and then integrate relevant  data into a summary workbook. When any of the data in the source workbooks is changed, the summary workbook changes automatically. </a:t>
            </a:r>
          </a:p>
        </p:txBody>
      </p:sp>
    </p:spTree>
    <p:extLst>
      <p:ext uri="{BB962C8B-B14F-4D97-AF65-F5344CB8AC3E}">
        <p14:creationId xmlns:p14="http://schemas.microsoft.com/office/powerpoint/2010/main" val="3836697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Multiple Worksheets (with links)</a:t>
            </a:r>
            <a:r>
              <a:rPr lang="en-GB" dirty="0" smtClean="0">
                <a:effectLst/>
              </a:rPr>
              <a:t> </a:t>
            </a:r>
            <a:r>
              <a:rPr lang="en-GB" dirty="0"/>
              <a:t> </a:t>
            </a:r>
          </a:p>
        </p:txBody>
      </p:sp>
      <p:sp>
        <p:nvSpPr>
          <p:cNvPr id="3" name="Content Placeholder 2"/>
          <p:cNvSpPr>
            <a:spLocks noGrp="1"/>
          </p:cNvSpPr>
          <p:nvPr>
            <p:ph idx="1"/>
          </p:nvPr>
        </p:nvSpPr>
        <p:spPr/>
        <p:txBody>
          <a:bodyPr>
            <a:normAutofit/>
          </a:bodyPr>
          <a:lstStyle/>
          <a:p>
            <a:r>
              <a:rPr lang="en-GB" dirty="0"/>
              <a:t>You can enter all the data into one or more source workbooks and then create different views of this data by setting up a report workbook that contains links to only the relevant data. For security purposes, you may restrict access to the source data but provide open access to the reports for those who need to see this information</a:t>
            </a:r>
          </a:p>
          <a:p>
            <a:r>
              <a:rPr lang="en-GB" dirty="0"/>
              <a:t>So, depending on the purpose of your model, you may have one worksheet per month, one per employee or one per event. The first worksheet may summarise the data held in subsequent worksheets and that's where the answer to the problem may be displayed.  </a:t>
            </a:r>
          </a:p>
          <a:p>
            <a:pPr marL="0" indent="0">
              <a:buNone/>
            </a:pPr>
            <a:endParaRPr lang="en-GB" dirty="0"/>
          </a:p>
        </p:txBody>
      </p:sp>
    </p:spTree>
    <p:extLst>
      <p:ext uri="{BB962C8B-B14F-4D97-AF65-F5344CB8AC3E}">
        <p14:creationId xmlns:p14="http://schemas.microsoft.com/office/powerpoint/2010/main" val="635056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Multiple Worksheets (with links)</a:t>
            </a:r>
            <a:r>
              <a:rPr lang="en-GB" dirty="0" smtClean="0">
                <a:effectLst/>
              </a:rPr>
              <a:t> </a:t>
            </a:r>
            <a:r>
              <a:rPr lang="en-GB" dirty="0"/>
              <a:t> </a:t>
            </a:r>
          </a:p>
        </p:txBody>
      </p:sp>
      <p:sp>
        <p:nvSpPr>
          <p:cNvPr id="3" name="Content Placeholder 2"/>
          <p:cNvSpPr>
            <a:spLocks noGrp="1"/>
          </p:cNvSpPr>
          <p:nvPr>
            <p:ph idx="1"/>
          </p:nvPr>
        </p:nvSpPr>
        <p:spPr/>
        <p:txBody>
          <a:bodyPr>
            <a:normAutofit/>
          </a:bodyPr>
          <a:lstStyle/>
          <a:p>
            <a:pPr marL="0" indent="0">
              <a:buNone/>
            </a:pPr>
            <a:r>
              <a:rPr lang="en-GB" dirty="0"/>
              <a:t>Each worksheet appears as a separate tab on the screen and the tabs can be labelled so you know what data is to be found where.  Labelling the worksheets in this way - and choosing sensible names - becomes more important when you need to use data from one worksheet in a formula on another worksheet.</a:t>
            </a:r>
          </a:p>
        </p:txBody>
      </p:sp>
    </p:spTree>
    <p:extLst>
      <p:ext uri="{BB962C8B-B14F-4D97-AF65-F5344CB8AC3E}">
        <p14:creationId xmlns:p14="http://schemas.microsoft.com/office/powerpoint/2010/main" val="540703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Complex Formulae</a:t>
            </a:r>
            <a:r>
              <a:rPr lang="en-GB" dirty="0" smtClean="0">
                <a:effectLst/>
              </a:rPr>
              <a:t> </a:t>
            </a:r>
            <a:r>
              <a:rPr lang="en-GB" dirty="0"/>
              <a:t> </a:t>
            </a:r>
          </a:p>
        </p:txBody>
      </p:sp>
      <p:sp>
        <p:nvSpPr>
          <p:cNvPr id="3" name="Content Placeholder 2"/>
          <p:cNvSpPr>
            <a:spLocks noGrp="1"/>
          </p:cNvSpPr>
          <p:nvPr>
            <p:ph idx="1"/>
          </p:nvPr>
        </p:nvSpPr>
        <p:spPr/>
        <p:txBody>
          <a:bodyPr>
            <a:normAutofit/>
          </a:bodyPr>
          <a:lstStyle/>
          <a:p>
            <a:r>
              <a:rPr lang="en-GB" dirty="0"/>
              <a:t>Formulae are the 'equations' that perform calculations on values in your worksheet.  </a:t>
            </a:r>
          </a:p>
          <a:p>
            <a:r>
              <a:rPr lang="en-GB" dirty="0"/>
              <a:t>A formula can be as simple as =A5*17.5 or =SUM (A1 : A20) and involve only one operation (*) or function (SUM).  </a:t>
            </a:r>
          </a:p>
          <a:p>
            <a:r>
              <a:rPr lang="en-GB" dirty="0"/>
              <a:t>A formula can be as complex as = (-B7- SQRT (B7*B7-4*A7*C7) ) / (2*A7) which provides one of the roots of a quadratic equation with relevant values in A7, B7 and C7.  </a:t>
            </a:r>
          </a:p>
          <a:p>
            <a:r>
              <a:rPr lang="en-GB" dirty="0"/>
              <a:t>For </a:t>
            </a:r>
            <a:r>
              <a:rPr lang="en-GB" dirty="0" smtClean="0"/>
              <a:t>the </a:t>
            </a:r>
            <a:r>
              <a:rPr lang="en-GB" dirty="0"/>
              <a:t>purposes of this unit, just two or more steps in a formula make it complex</a:t>
            </a:r>
          </a:p>
        </p:txBody>
      </p:sp>
    </p:spTree>
    <p:extLst>
      <p:ext uri="{BB962C8B-B14F-4D97-AF65-F5344CB8AC3E}">
        <p14:creationId xmlns:p14="http://schemas.microsoft.com/office/powerpoint/2010/main" val="2899570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Large Data Sets </a:t>
            </a:r>
          </a:p>
        </p:txBody>
      </p:sp>
      <p:sp>
        <p:nvSpPr>
          <p:cNvPr id="3" name="Content Placeholder 2"/>
          <p:cNvSpPr>
            <a:spLocks noGrp="1"/>
          </p:cNvSpPr>
          <p:nvPr>
            <p:ph idx="1"/>
          </p:nvPr>
        </p:nvSpPr>
        <p:spPr/>
        <p:txBody>
          <a:bodyPr/>
          <a:lstStyle/>
          <a:p>
            <a:r>
              <a:rPr lang="en-GB" dirty="0"/>
              <a:t>Processing a large data set might involve using a number of large and cumbersome worksheets. The reader will need help in interpreting this data. </a:t>
            </a:r>
          </a:p>
          <a:p>
            <a:r>
              <a:rPr lang="en-GB" dirty="0"/>
              <a:t>Using named ranges within worksheets is one way of making formulae that rely on large amounts of data easier to understand. </a:t>
            </a:r>
          </a:p>
          <a:p>
            <a:r>
              <a:rPr lang="en-GB" dirty="0"/>
              <a:t>Summarising the data and presenting the summary information on a single overview worksheet will help the reader to see the data more clearly. </a:t>
            </a:r>
          </a:p>
          <a:p>
            <a:r>
              <a:rPr lang="en-GB" dirty="0"/>
              <a:t>A summary could be in the form of a single representative value or graphical representation of the data.</a:t>
            </a:r>
          </a:p>
          <a:p>
            <a:pPr marL="0" indent="0">
              <a:buNone/>
            </a:pPr>
            <a:endParaRPr lang="en-GB" dirty="0"/>
          </a:p>
        </p:txBody>
      </p:sp>
    </p:spTree>
    <p:extLst>
      <p:ext uri="{BB962C8B-B14F-4D97-AF65-F5344CB8AC3E}">
        <p14:creationId xmlns:p14="http://schemas.microsoft.com/office/powerpoint/2010/main" val="97074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Cell Linkage</a:t>
            </a:r>
          </a:p>
        </p:txBody>
      </p:sp>
      <p:sp>
        <p:nvSpPr>
          <p:cNvPr id="3" name="Content Placeholder 2"/>
          <p:cNvSpPr>
            <a:spLocks noGrp="1"/>
          </p:cNvSpPr>
          <p:nvPr>
            <p:ph idx="1"/>
          </p:nvPr>
        </p:nvSpPr>
        <p:spPr/>
        <p:txBody>
          <a:bodyPr>
            <a:normAutofit fontScale="92500" lnSpcReduction="20000"/>
          </a:bodyPr>
          <a:lstStyle/>
          <a:p>
            <a:r>
              <a:rPr lang="en-GB" dirty="0"/>
              <a:t>When data for a single spreadsheet model is held in a number of worksheets, it's inevitable that a formula in one worksheet will require data from a cell, or range of cells, in another worksheet.  </a:t>
            </a:r>
          </a:p>
          <a:p>
            <a:r>
              <a:rPr lang="en-GB" dirty="0"/>
              <a:t>Fortunately, there is a facility to link cells between worksheets which allows the user to create such complex formulae. Within the formula, a name preceded by an exclamation mark (!) indicates that the row and column numbers are on that (named) worksheet rather than within the worksheet where the formula is to be found.  </a:t>
            </a:r>
          </a:p>
          <a:p>
            <a:r>
              <a:rPr lang="en-GB" dirty="0"/>
              <a:t>Changes on one worksheet can then have an effect on the data on another worksheet, if the relevant cells are linked.  </a:t>
            </a:r>
          </a:p>
          <a:p>
            <a:r>
              <a:rPr lang="en-GB" dirty="0"/>
              <a:t>The formulae with links to other workbooks are displayed in two ways, depending on whether the source workbook (the workbook that supplies data to a formula) is open or closed. </a:t>
            </a:r>
          </a:p>
        </p:txBody>
      </p:sp>
    </p:spTree>
    <p:extLst>
      <p:ext uri="{BB962C8B-B14F-4D97-AF65-F5344CB8AC3E}">
        <p14:creationId xmlns:p14="http://schemas.microsoft.com/office/powerpoint/2010/main" val="1755835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 Linkage</a:t>
            </a:r>
            <a:endParaRPr lang="en-GB" dirty="0"/>
          </a:p>
        </p:txBody>
      </p:sp>
      <p:sp>
        <p:nvSpPr>
          <p:cNvPr id="3" name="Content Placeholder 2"/>
          <p:cNvSpPr>
            <a:spLocks noGrp="1"/>
          </p:cNvSpPr>
          <p:nvPr>
            <p:ph idx="1"/>
          </p:nvPr>
        </p:nvSpPr>
        <p:spPr/>
        <p:txBody>
          <a:bodyPr>
            <a:normAutofit/>
          </a:bodyPr>
          <a:lstStyle/>
          <a:p>
            <a:r>
              <a:rPr lang="en-GB" dirty="0"/>
              <a:t>When the source is open, the link will appear as, </a:t>
            </a:r>
            <a:r>
              <a:rPr lang="en-GB" dirty="0" err="1"/>
              <a:t>eg</a:t>
            </a:r>
            <a:r>
              <a:rPr lang="en-GB" dirty="0"/>
              <a:t> =SUM([Turnover.xls]Annual!C12:C23)  </a:t>
            </a:r>
          </a:p>
          <a:p>
            <a:r>
              <a:rPr lang="en-GB" dirty="0"/>
              <a:t>When the source is not open, the link includes the entire path, </a:t>
            </a:r>
            <a:r>
              <a:rPr lang="en-GB" dirty="0" err="1"/>
              <a:t>eg</a:t>
            </a:r>
            <a:r>
              <a:rPr lang="en-GB" dirty="0"/>
              <a:t>  =SUM('C:\Accounts\[Turnover.xls] Annual' !C12:C23)  </a:t>
            </a:r>
          </a:p>
          <a:p>
            <a:r>
              <a:rPr lang="en-GB" dirty="0"/>
              <a:t>Excel provides options for controlling the  updating of the links. All linked objects are updated automatically every time you open a file and at any time that the original data file changes while your file is open. When you open a workbook, a start-up prompt automatically asks if you want to update the links - it makes sense to do so at this time. You can also manually update the links if you wish.</a:t>
            </a:r>
          </a:p>
        </p:txBody>
      </p:sp>
    </p:spTree>
    <p:extLst>
      <p:ext uri="{BB962C8B-B14F-4D97-AF65-F5344CB8AC3E}">
        <p14:creationId xmlns:p14="http://schemas.microsoft.com/office/powerpoint/2010/main" val="370225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1112</Words>
  <Application>Microsoft Office PowerPoint</Application>
  <PresentationFormat>Widescreen</PresentationFormat>
  <Paragraphs>72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P2</vt:lpstr>
      <vt:lpstr>Task</vt:lpstr>
      <vt:lpstr>Multiple Worksheets (with links)  </vt:lpstr>
      <vt:lpstr>Multiple Worksheets (with links)  </vt:lpstr>
      <vt:lpstr>Multiple Worksheets (with links)  </vt:lpstr>
      <vt:lpstr>Complex Formulae  </vt:lpstr>
      <vt:lpstr>Large Data Sets </vt:lpstr>
      <vt:lpstr>Cell Linkage</vt:lpstr>
      <vt:lpstr>Cell Linkage</vt:lpstr>
      <vt:lpstr>Data Entry Forms  </vt:lpstr>
      <vt:lpstr>Data Entry Form</vt:lpstr>
      <vt:lpstr>Data Validation  </vt:lpstr>
      <vt:lpstr>Data Validation</vt:lpstr>
      <vt:lpstr>Error Trapping  </vt:lpstr>
      <vt:lpstr>Lookup Tables  </vt:lpstr>
      <vt:lpstr>Cell Protection  </vt:lpstr>
      <vt:lpstr>Nested IF Functions</vt:lpstr>
      <vt:lpstr>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Willis, Lee</dc:creator>
  <cp:lastModifiedBy>Willis, Lee</cp:lastModifiedBy>
  <cp:revision>3</cp:revision>
  <dcterms:created xsi:type="dcterms:W3CDTF">2015-03-30T10:06:23Z</dcterms:created>
  <dcterms:modified xsi:type="dcterms:W3CDTF">2015-03-30T10:19:02Z</dcterms:modified>
</cp:coreProperties>
</file>