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553333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32642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2592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none"/>
        </p:style>
        <p:txBody>
          <a:bodyPr/>
          <a:lstStyle>
            <a:lvl1pPr algn="ctr">
              <a:defRPr b="1">
                <a:solidFill>
                  <a:schemeClr val="tx1"/>
                </a:solidFill>
              </a:defRPr>
            </a:lvl1pPr>
          </a:lstStyle>
          <a:p>
            <a:r>
              <a:rPr lang="en-US" smtClean="0"/>
              <a:t>Click to edit Master title style</a:t>
            </a:r>
            <a:endParaRPr lang="en-GB"/>
          </a:p>
        </p:txBody>
      </p:sp>
      <p:sp>
        <p:nvSpPr>
          <p:cNvPr id="3" name="Content Placeholder 2"/>
          <p:cNvSpPr>
            <a:spLocks noGrp="1"/>
          </p:cNvSpPr>
          <p:nvPr>
            <p:ph idx="1"/>
          </p:nvPr>
        </p:nvSpPr>
        <p:spPr>
          <a:ln w="57150"/>
        </p:spPr>
        <p:style>
          <a:lnRef idx="2">
            <a:schemeClr val="accent3"/>
          </a:lnRef>
          <a:fillRef idx="1">
            <a:schemeClr val="lt1"/>
          </a:fillRef>
          <a:effectRef idx="0">
            <a:schemeClr val="accent3"/>
          </a:effectRef>
          <a:fontRef idx="none"/>
        </p:style>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163686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2213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73999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2F642-C44F-445B-B758-C3FB4F550B4A}" type="datetimeFigureOut">
              <a:rPr lang="en-GB" smtClean="0"/>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1135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2F642-C44F-445B-B758-C3FB4F550B4A}" type="datetimeFigureOut">
              <a:rPr lang="en-GB" smtClean="0"/>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6195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2F642-C44F-445B-B758-C3FB4F550B4A}" type="datetimeFigureOut">
              <a:rPr lang="en-GB" smtClean="0"/>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069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64850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7402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F642-C44F-445B-B758-C3FB4F550B4A}" type="datetimeFigureOut">
              <a:rPr lang="en-GB" smtClean="0"/>
              <a:t>30/03/2015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76AEE-D915-4037-850F-C1F0F32493A2}" type="slidenum">
              <a:rPr lang="en-GB" smtClean="0"/>
              <a:t>‹#›</a:t>
            </a:fld>
            <a:endParaRPr lang="en-GB"/>
          </a:p>
        </p:txBody>
      </p:sp>
    </p:spTree>
    <p:extLst>
      <p:ext uri="{BB962C8B-B14F-4D97-AF65-F5344CB8AC3E}">
        <p14:creationId xmlns:p14="http://schemas.microsoft.com/office/powerpoint/2010/main" val="395124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P3</a:t>
            </a:r>
            <a:endParaRPr lang="en-GB" dirty="0"/>
          </a:p>
        </p:txBody>
      </p:sp>
      <p:sp>
        <p:nvSpPr>
          <p:cNvPr id="3" name="Subtitle 2"/>
          <p:cNvSpPr>
            <a:spLocks noGrp="1"/>
          </p:cNvSpPr>
          <p:nvPr>
            <p:ph type="subTitle" idx="1"/>
          </p:nvPr>
        </p:nvSpPr>
        <p:spPr/>
        <p:txBody>
          <a:bodyPr/>
          <a:lstStyle/>
          <a:p>
            <a:r>
              <a:rPr lang="en-GB" dirty="0" smtClean="0"/>
              <a:t>Unit 42 : Spreadsheet Modelling</a:t>
            </a:r>
            <a:endParaRPr lang="en-GB" dirty="0"/>
          </a:p>
        </p:txBody>
      </p:sp>
    </p:spTree>
    <p:extLst>
      <p:ext uri="{BB962C8B-B14F-4D97-AF65-F5344CB8AC3E}">
        <p14:creationId xmlns:p14="http://schemas.microsoft.com/office/powerpoint/2010/main" val="2425482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Formulae</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The main benefit of a spreadsheet is that the software can do the calculations for you. Formulae are the 'equations' that perform calculations on values in your worksheet. </a:t>
            </a:r>
            <a:endParaRPr lang="en-GB" dirty="0" smtClean="0"/>
          </a:p>
          <a:p>
            <a:pPr marL="0" indent="0">
              <a:buNone/>
            </a:pPr>
            <a:r>
              <a:rPr lang="en-GB" dirty="0" smtClean="0"/>
              <a:t>A </a:t>
            </a:r>
            <a:r>
              <a:rPr lang="en-GB" dirty="0"/>
              <a:t>formula starts with an equals sign (=) and is followed by the expression that describes the calculation you want to perform. </a:t>
            </a:r>
            <a:endParaRPr lang="en-GB" dirty="0" smtClean="0"/>
          </a:p>
          <a:p>
            <a:pPr marL="0" indent="0">
              <a:buNone/>
            </a:pPr>
            <a:r>
              <a:rPr lang="en-GB" dirty="0" smtClean="0"/>
              <a:t>Within </a:t>
            </a:r>
            <a:r>
              <a:rPr lang="en-GB" dirty="0"/>
              <a:t>the expression, you can use: </a:t>
            </a:r>
            <a:endParaRPr lang="en-GB" dirty="0" smtClean="0"/>
          </a:p>
          <a:p>
            <a:pPr lvl="1"/>
            <a:r>
              <a:rPr lang="en-GB" dirty="0" smtClean="0"/>
              <a:t>numerical </a:t>
            </a:r>
            <a:r>
              <a:rPr lang="en-GB" dirty="0"/>
              <a:t>values, including decimal numbers with a decimal point and negative values indicated by a minus sign </a:t>
            </a:r>
            <a:endParaRPr lang="en-GB" dirty="0" smtClean="0"/>
          </a:p>
          <a:p>
            <a:pPr lvl="1"/>
            <a:r>
              <a:rPr lang="en-GB" dirty="0" smtClean="0"/>
              <a:t>operators</a:t>
            </a:r>
            <a:r>
              <a:rPr lang="en-GB" dirty="0"/>
              <a:t>, + for addition, - for subtraction, * for multiplication and / for division, and logical operators such as AND, OR and NOT </a:t>
            </a:r>
            <a:endParaRPr lang="en-GB" dirty="0" smtClean="0"/>
          </a:p>
          <a:p>
            <a:pPr lvl="1"/>
            <a:r>
              <a:rPr lang="en-GB" dirty="0" smtClean="0"/>
              <a:t>brackets</a:t>
            </a:r>
            <a:r>
              <a:rPr lang="en-GB" dirty="0"/>
              <a:t>, to indicate the order in which you want the calculation to be done - otherwise the evaluation is performed in accordance with the BODMAS principle (order of execution of evaluation: brackets, order (that means powers!), division and multiplication (working left to right) and addition and subtraction (working left to right). ) </a:t>
            </a:r>
            <a:endParaRPr lang="en-GB" dirty="0" smtClean="0"/>
          </a:p>
          <a:p>
            <a:pPr lvl="1"/>
            <a:r>
              <a:rPr lang="en-GB" dirty="0" smtClean="0"/>
              <a:t>functions </a:t>
            </a:r>
            <a:r>
              <a:rPr lang="en-GB" dirty="0"/>
              <a:t>such as SUM and logical functions such as SUMIF  </a:t>
            </a:r>
            <a:endParaRPr lang="en-GB" dirty="0" smtClean="0"/>
          </a:p>
          <a:p>
            <a:pPr lvl="1"/>
            <a:r>
              <a:rPr lang="en-GB" dirty="0" smtClean="0"/>
              <a:t>cell </a:t>
            </a:r>
            <a:r>
              <a:rPr lang="en-GB" dirty="0"/>
              <a:t>references, relative and absolute as described next, to indicate what data, located in other cells, is to be used in the calculation for this cell. </a:t>
            </a:r>
          </a:p>
        </p:txBody>
      </p:sp>
    </p:spTree>
    <p:extLst>
      <p:ext uri="{BB962C8B-B14F-4D97-AF65-F5344CB8AC3E}">
        <p14:creationId xmlns:p14="http://schemas.microsoft.com/office/powerpoint/2010/main" val="209097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Relative and Absolute References</a:t>
            </a:r>
          </a:p>
        </p:txBody>
      </p:sp>
      <p:sp>
        <p:nvSpPr>
          <p:cNvPr id="3" name="Content Placeholder 2"/>
          <p:cNvSpPr>
            <a:spLocks noGrp="1"/>
          </p:cNvSpPr>
          <p:nvPr>
            <p:ph idx="1"/>
          </p:nvPr>
        </p:nvSpPr>
        <p:spPr/>
        <p:txBody>
          <a:bodyPr>
            <a:normAutofit/>
          </a:bodyPr>
          <a:lstStyle/>
          <a:p>
            <a:pPr marL="0" indent="0">
              <a:buNone/>
            </a:pPr>
            <a:r>
              <a:rPr lang="en-GB" dirty="0"/>
              <a:t>When setting up a formula that includes a reference to another cell, you have two options: relative or absolute cell referencing. By default, new formulae use relative references. </a:t>
            </a:r>
          </a:p>
          <a:p>
            <a:pPr marL="0" indent="0">
              <a:buNone/>
            </a:pPr>
            <a:r>
              <a:rPr lang="en-GB" dirty="0"/>
              <a:t>Relative cell referencing - allows you to copy a formula across rows (or down columns) with any cell reference in the formula being changed automatically, relative to its original position. </a:t>
            </a:r>
          </a:p>
          <a:p>
            <a:pPr marL="0" indent="0">
              <a:buNone/>
            </a:pPr>
            <a:r>
              <a:rPr lang="en-GB" dirty="0"/>
              <a:t>Absolute cell referencing - allows you to copy or move a formula without the cell reference changing.  By inserting a dollar symbol ($) before the letter and/or number of a cell reference you can make all or part of a cell reference absolute. </a:t>
            </a:r>
          </a:p>
        </p:txBody>
      </p:sp>
    </p:spTree>
    <p:extLst>
      <p:ext uri="{BB962C8B-B14F-4D97-AF65-F5344CB8AC3E}">
        <p14:creationId xmlns:p14="http://schemas.microsoft.com/office/powerpoint/2010/main" val="104156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Logical Functions</a:t>
            </a:r>
          </a:p>
        </p:txBody>
      </p:sp>
      <p:sp>
        <p:nvSpPr>
          <p:cNvPr id="3" name="Content Placeholder 2"/>
          <p:cNvSpPr>
            <a:spLocks noGrp="1"/>
          </p:cNvSpPr>
          <p:nvPr>
            <p:ph idx="1"/>
          </p:nvPr>
        </p:nvSpPr>
        <p:spPr/>
        <p:txBody>
          <a:bodyPr/>
          <a:lstStyle/>
          <a:p>
            <a:pPr marL="0" indent="0">
              <a:buNone/>
            </a:pPr>
            <a:r>
              <a:rPr lang="en-GB" dirty="0"/>
              <a:t>A function is not the same as a formula; but it forms an important part of the formula.  Let's start with operators first which form the 'glue' in an expression, another building block of a formula</a:t>
            </a:r>
            <a:r>
              <a:rPr lang="en-GB" dirty="0" smtClean="0"/>
              <a:t>.</a:t>
            </a:r>
          </a:p>
          <a:p>
            <a:pPr lvl="1"/>
            <a:r>
              <a:rPr lang="en-GB" dirty="0"/>
              <a:t>The usual mathematical operators (+, -, *, /) and many others, such as the percent sign (%) and the caret (^) for exponentiation, can be used within any expression for a formula to perform an arithmetical </a:t>
            </a:r>
            <a:r>
              <a:rPr lang="en-GB" dirty="0" smtClean="0"/>
              <a:t>calculation</a:t>
            </a:r>
          </a:p>
          <a:p>
            <a:pPr lvl="1"/>
            <a:r>
              <a:rPr lang="en-GB" dirty="0"/>
              <a:t>For decision-making purposes, there are also three logical operators AND, OR, NOT and, instead of writing the operator between two expressions (such as A4+B7 or H9*17.5), the arguments appear within rounded brackets after the logical operator - and there can also be more than two of them. Notice also that, within the definitions for a function, triangular brackets (&lt;&gt;) are used to indicate the </a:t>
            </a:r>
            <a:r>
              <a:rPr lang="en-GB" dirty="0" err="1"/>
              <a:t>arguements</a:t>
            </a:r>
            <a:r>
              <a:rPr lang="en-GB" dirty="0"/>
              <a:t> of a function.</a:t>
            </a:r>
          </a:p>
          <a:p>
            <a:pPr lvl="1"/>
            <a:endParaRPr lang="en-GB" dirty="0"/>
          </a:p>
        </p:txBody>
      </p:sp>
    </p:spTree>
    <p:extLst>
      <p:ext uri="{BB962C8B-B14F-4D97-AF65-F5344CB8AC3E}">
        <p14:creationId xmlns:p14="http://schemas.microsoft.com/office/powerpoint/2010/main" val="21409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Logical Functions</a:t>
            </a:r>
          </a:p>
        </p:txBody>
      </p:sp>
      <p:sp>
        <p:nvSpPr>
          <p:cNvPr id="3" name="Content Placeholder 2"/>
          <p:cNvSpPr>
            <a:spLocks noGrp="1"/>
          </p:cNvSpPr>
          <p:nvPr>
            <p:ph idx="1"/>
          </p:nvPr>
        </p:nvSpPr>
        <p:spPr/>
        <p:txBody>
          <a:bodyPr/>
          <a:lstStyle/>
          <a:p>
            <a:pPr marL="0" indent="0">
              <a:buNone/>
            </a:pPr>
            <a:r>
              <a:rPr lang="en-GB" dirty="0"/>
              <a:t>For the logical operators, the arguments should evaluate to logical values such as TRUE or FALSE,  or the arguments could be arrays or references  that contain logical values. If the array or reference argument contains text or empty cells, those values are ignored. If the specified range contains no logical values, the operator returns the error value: #VALUE! </a:t>
            </a:r>
            <a:endParaRPr lang="en-GB" dirty="0" smtClean="0"/>
          </a:p>
          <a:p>
            <a:pPr marL="0" indent="0">
              <a:buNone/>
            </a:pPr>
            <a:endParaRPr lang="en-GB" dirty="0"/>
          </a:p>
        </p:txBody>
      </p:sp>
    </p:spTree>
    <p:extLst>
      <p:ext uri="{BB962C8B-B14F-4D97-AF65-F5344CB8AC3E}">
        <p14:creationId xmlns:p14="http://schemas.microsoft.com/office/powerpoint/2010/main" val="118570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Logical Functions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Now, having covered operators in full - back to functions. We have straightforward functions like COUNT, SUM and AVERAGE  and there are several options as to what you might use for the arguments: </a:t>
            </a:r>
          </a:p>
          <a:p>
            <a:r>
              <a:rPr lang="en-GB" dirty="0"/>
              <a:t>cell references (such as A5 and Overview!B7 or a  named range) </a:t>
            </a:r>
          </a:p>
          <a:p>
            <a:r>
              <a:rPr lang="en-GB" dirty="0"/>
              <a:t>numbers </a:t>
            </a:r>
          </a:p>
          <a:p>
            <a:r>
              <a:rPr lang="en-GB" dirty="0"/>
              <a:t>strings </a:t>
            </a:r>
          </a:p>
          <a:p>
            <a:r>
              <a:rPr lang="en-GB" dirty="0"/>
              <a:t>expressions. </a:t>
            </a:r>
          </a:p>
          <a:p>
            <a:r>
              <a:rPr lang="en-GB" dirty="0"/>
              <a:t>For example: COUNT (40,60,70) or SUM (Al :A7) </a:t>
            </a:r>
          </a:p>
          <a:p>
            <a:pPr marL="0" indent="0">
              <a:buNone/>
            </a:pPr>
            <a:endParaRPr lang="en-GB" dirty="0"/>
          </a:p>
          <a:p>
            <a:pPr marL="0" indent="0">
              <a:buNone/>
            </a:pPr>
            <a:r>
              <a:rPr lang="en-GB" dirty="0"/>
              <a:t>However, as well as the straightforward functions, you can incorporate logical functions into expressions for your formula. </a:t>
            </a:r>
          </a:p>
        </p:txBody>
      </p:sp>
    </p:spTree>
    <p:extLst>
      <p:ext uri="{BB962C8B-B14F-4D97-AF65-F5344CB8AC3E}">
        <p14:creationId xmlns:p14="http://schemas.microsoft.com/office/powerpoint/2010/main" val="279834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Correct Operators</a:t>
            </a:r>
          </a:p>
        </p:txBody>
      </p:sp>
      <p:sp>
        <p:nvSpPr>
          <p:cNvPr id="3" name="Content Placeholder 2"/>
          <p:cNvSpPr>
            <a:spLocks noGrp="1"/>
          </p:cNvSpPr>
          <p:nvPr>
            <p:ph idx="1"/>
          </p:nvPr>
        </p:nvSpPr>
        <p:spPr/>
        <p:txBody>
          <a:bodyPr/>
          <a:lstStyle/>
          <a:p>
            <a:pPr marL="0" indent="0">
              <a:buNone/>
            </a:pPr>
            <a:r>
              <a:rPr lang="en-GB" dirty="0"/>
              <a:t>The different sets of operators can only be used with the appropriate functions and cell references. What can be used is defined by the syntax of expressions and formulae and if you make a mistake the formula will be rejected when you try to enter it. </a:t>
            </a:r>
          </a:p>
        </p:txBody>
      </p:sp>
    </p:spTree>
    <p:extLst>
      <p:ext uri="{BB962C8B-B14F-4D97-AF65-F5344CB8AC3E}">
        <p14:creationId xmlns:p14="http://schemas.microsoft.com/office/powerpoint/2010/main" val="347194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and Fitness for Purpose</a:t>
            </a:r>
          </a:p>
        </p:txBody>
      </p:sp>
      <p:sp>
        <p:nvSpPr>
          <p:cNvPr id="3" name="Content Placeholder 2"/>
          <p:cNvSpPr>
            <a:spLocks noGrp="1"/>
          </p:cNvSpPr>
          <p:nvPr>
            <p:ph idx="1"/>
          </p:nvPr>
        </p:nvSpPr>
        <p:spPr/>
        <p:txBody>
          <a:bodyPr/>
          <a:lstStyle/>
          <a:p>
            <a:pPr marL="0" indent="0">
              <a:buNone/>
            </a:pPr>
            <a:r>
              <a:rPr lang="en-GB" dirty="0"/>
              <a:t>A worksheet is essentially a set of cells arranged in rows and columns but, within that format, you can create a structure. You can also set up a number of worksheets and link these. </a:t>
            </a:r>
          </a:p>
          <a:p>
            <a:pPr marL="0" indent="0">
              <a:buNone/>
            </a:pPr>
            <a:endParaRPr lang="en-GB" dirty="0"/>
          </a:p>
          <a:p>
            <a:pPr marL="0" indent="0">
              <a:buNone/>
            </a:pPr>
            <a:r>
              <a:rPr lang="en-GB" dirty="0"/>
              <a:t>To make it crystal clear what the data in your spreadsheet represents, you should include a title (to describe the whole spreadsheet and individual worksheets), column headings (to describe the data in each column) and row labels (to describe the data in each row). </a:t>
            </a:r>
          </a:p>
        </p:txBody>
      </p:sp>
    </p:spTree>
    <p:extLst>
      <p:ext uri="{BB962C8B-B14F-4D97-AF65-F5344CB8AC3E}">
        <p14:creationId xmlns:p14="http://schemas.microsoft.com/office/powerpoint/2010/main" val="408113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Formatting</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Each cell in your spreadsheet needs to be formatted and the format that you apply should depend on the contents - the type of data the cell holds. </a:t>
            </a:r>
          </a:p>
          <a:p>
            <a:pPr marL="457200" lvl="1" indent="0">
              <a:buNone/>
            </a:pPr>
            <a:r>
              <a:rPr lang="en-GB" dirty="0"/>
              <a:t>For cells that contain numeric data, you need to specify the type of number: integer (</a:t>
            </a:r>
            <a:r>
              <a:rPr lang="en-GB" dirty="0" err="1"/>
              <a:t>ie</a:t>
            </a:r>
            <a:r>
              <a:rPr lang="en-GB" dirty="0"/>
              <a:t> whole number), the number of decimal places, percentage, currency or date/time. </a:t>
            </a:r>
          </a:p>
          <a:p>
            <a:pPr marL="457200" lvl="1" indent="0">
              <a:buNone/>
            </a:pPr>
            <a:r>
              <a:rPr lang="en-GB" dirty="0"/>
              <a:t>For cells that contain text, you can set the font, style, size and alignment. You should aim for consistency, using a minimal number of different fonts and sparing use of colour and shading, italics and bold. </a:t>
            </a:r>
          </a:p>
          <a:p>
            <a:pPr marL="457200" lvl="1" indent="0">
              <a:buNone/>
            </a:pPr>
            <a:r>
              <a:rPr lang="en-GB" dirty="0"/>
              <a:t>For cells that contain a formula, the format will depend on the type of data that the formula creates - for formulae that display a number, you can  set the format of the cell as for numeric data; for formulae that display text, you can set the format of the cell as for text data.</a:t>
            </a:r>
          </a:p>
        </p:txBody>
      </p:sp>
    </p:spTree>
    <p:extLst>
      <p:ext uri="{BB962C8B-B14F-4D97-AF65-F5344CB8AC3E}">
        <p14:creationId xmlns:p14="http://schemas.microsoft.com/office/powerpoint/2010/main" val="3162197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964</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P3</vt:lpstr>
      <vt:lpstr>Formulae</vt:lpstr>
      <vt:lpstr>Relative and Absolute References</vt:lpstr>
      <vt:lpstr>Logical Functions</vt:lpstr>
      <vt:lpstr>Logical Functions</vt:lpstr>
      <vt:lpstr>Logical Functions</vt:lpstr>
      <vt:lpstr>Correct Operators</vt:lpstr>
      <vt:lpstr>Structure and Fitness for Purpose</vt:lpstr>
      <vt:lpstr>Formatting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Willis, Lee</dc:creator>
  <cp:lastModifiedBy>Willis, Lee</cp:lastModifiedBy>
  <cp:revision>5</cp:revision>
  <dcterms:created xsi:type="dcterms:W3CDTF">2015-03-30T10:06:23Z</dcterms:created>
  <dcterms:modified xsi:type="dcterms:W3CDTF">2015-03-30T10:48:42Z</dcterms:modified>
</cp:coreProperties>
</file>