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ln w="57150"/>
        </p:spPr>
        <p:style>
          <a:lnRef idx="2">
            <a:schemeClr val="accent5"/>
          </a:lnRef>
          <a:fillRef idx="1">
            <a:schemeClr val="lt1"/>
          </a:fillRef>
          <a:effectRef idx="0">
            <a:schemeClr val="accent5"/>
          </a:effectRef>
          <a:fontRef idx="none"/>
        </p:style>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ln w="57150">
            <a:solidFill>
              <a:schemeClr val="tx1"/>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5533336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32642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32592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5"/>
          </a:lnRef>
          <a:fillRef idx="1">
            <a:schemeClr val="lt1"/>
          </a:fillRef>
          <a:effectRef idx="0">
            <a:schemeClr val="accent5"/>
          </a:effectRef>
          <a:fontRef idx="none"/>
        </p:style>
        <p:txBody>
          <a:bodyPr/>
          <a:lstStyle>
            <a:lvl1pPr algn="ctr">
              <a:defRPr b="1">
                <a:solidFill>
                  <a:schemeClr val="tx1"/>
                </a:solidFill>
              </a:defRPr>
            </a:lvl1pPr>
          </a:lstStyle>
          <a:p>
            <a:r>
              <a:rPr lang="en-US" smtClean="0"/>
              <a:t>Click to edit Master title style</a:t>
            </a:r>
            <a:endParaRPr lang="en-GB"/>
          </a:p>
        </p:txBody>
      </p:sp>
      <p:sp>
        <p:nvSpPr>
          <p:cNvPr id="3" name="Content Placeholder 2"/>
          <p:cNvSpPr>
            <a:spLocks noGrp="1"/>
          </p:cNvSpPr>
          <p:nvPr>
            <p:ph idx="1"/>
          </p:nvPr>
        </p:nvSpPr>
        <p:spPr>
          <a:ln w="57150"/>
        </p:spPr>
        <p:style>
          <a:lnRef idx="2">
            <a:schemeClr val="accent3"/>
          </a:lnRef>
          <a:fillRef idx="1">
            <a:schemeClr val="lt1"/>
          </a:fillRef>
          <a:effectRef idx="0">
            <a:schemeClr val="accent3"/>
          </a:effectRef>
          <a:fontRef idx="none"/>
        </p:style>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1636865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2213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73999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02F642-C44F-445B-B758-C3FB4F550B4A}" type="datetimeFigureOut">
              <a:rPr lang="en-GB" smtClean="0"/>
              <a:t>30/03/2015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1135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02F642-C44F-445B-B758-C3FB4F550B4A}" type="datetimeFigureOut">
              <a:rPr lang="en-GB" smtClean="0"/>
              <a:t>30/03/2015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61953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2F642-C44F-445B-B758-C3FB4F550B4A}" type="datetimeFigureOut">
              <a:rPr lang="en-GB" smtClean="0"/>
              <a:t>30/03/2015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30698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64850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7402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2F642-C44F-445B-B758-C3FB4F550B4A}" type="datetimeFigureOut">
              <a:rPr lang="en-GB" smtClean="0"/>
              <a:t>30/03/2015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76AEE-D915-4037-850F-C1F0F32493A2}" type="slidenum">
              <a:rPr lang="en-GB" smtClean="0"/>
              <a:t>‹#›</a:t>
            </a:fld>
            <a:endParaRPr lang="en-GB"/>
          </a:p>
        </p:txBody>
      </p:sp>
    </p:spTree>
    <p:extLst>
      <p:ext uri="{BB962C8B-B14F-4D97-AF65-F5344CB8AC3E}">
        <p14:creationId xmlns:p14="http://schemas.microsoft.com/office/powerpoint/2010/main" val="395124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P4</a:t>
            </a:r>
            <a:endParaRPr lang="en-GB" dirty="0"/>
          </a:p>
        </p:txBody>
      </p:sp>
      <p:sp>
        <p:nvSpPr>
          <p:cNvPr id="3" name="Subtitle 2"/>
          <p:cNvSpPr>
            <a:spLocks noGrp="1"/>
          </p:cNvSpPr>
          <p:nvPr>
            <p:ph type="subTitle" idx="1"/>
          </p:nvPr>
        </p:nvSpPr>
        <p:spPr/>
        <p:txBody>
          <a:bodyPr/>
          <a:lstStyle/>
          <a:p>
            <a:r>
              <a:rPr lang="en-GB" dirty="0" smtClean="0"/>
              <a:t>Unit 42 : Spreadsheet Modelling</a:t>
            </a:r>
            <a:endParaRPr lang="en-GB" dirty="0"/>
          </a:p>
        </p:txBody>
      </p:sp>
    </p:spTree>
    <p:extLst>
      <p:ext uri="{BB962C8B-B14F-4D97-AF65-F5344CB8AC3E}">
        <p14:creationId xmlns:p14="http://schemas.microsoft.com/office/powerpoint/2010/main" val="2425482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Select Appropriate Type</a:t>
            </a:r>
          </a:p>
        </p:txBody>
      </p:sp>
      <p:sp>
        <p:nvSpPr>
          <p:cNvPr id="3" name="Content Placeholder 2"/>
          <p:cNvSpPr>
            <a:spLocks noGrp="1"/>
          </p:cNvSpPr>
          <p:nvPr>
            <p:ph idx="1"/>
          </p:nvPr>
        </p:nvSpPr>
        <p:spPr/>
        <p:txBody>
          <a:bodyPr>
            <a:normAutofit fontScale="85000" lnSpcReduction="20000"/>
          </a:bodyPr>
          <a:lstStyle/>
          <a:p>
            <a:pPr marL="0" indent="0">
              <a:buNone/>
            </a:pPr>
            <a:r>
              <a:rPr lang="en-GB" dirty="0"/>
              <a:t>Here are some basic rules as to which charts suit which types of data. </a:t>
            </a:r>
          </a:p>
          <a:p>
            <a:r>
              <a:rPr lang="en-GB" dirty="0"/>
              <a:t>Line graphs: useful to display trends in continuous data. If a graph is used for discrete data (such as shoe sizes), the points should not really be joined, because the values between the discrete values are unachievable - but often the points are joined to show some trend. </a:t>
            </a:r>
          </a:p>
          <a:p>
            <a:r>
              <a:rPr lang="en-GB" dirty="0" smtClean="0"/>
              <a:t>Bar/column </a:t>
            </a:r>
            <a:r>
              <a:rPr lang="en-GB" dirty="0"/>
              <a:t>charts: best for discrete ordinal data, such as shoe sizes. For discrete data, the bars should not touch. If a bar chart is used for continuous data, the bars should touch and the chart is then called a histogram. </a:t>
            </a:r>
          </a:p>
          <a:p>
            <a:r>
              <a:rPr lang="en-GB" dirty="0" smtClean="0"/>
              <a:t>Pie </a:t>
            </a:r>
            <a:r>
              <a:rPr lang="en-GB" dirty="0"/>
              <a:t>charts: best for categorical data, such as colour of front door or make of car. </a:t>
            </a:r>
          </a:p>
          <a:p>
            <a:r>
              <a:rPr lang="en-GB" dirty="0" err="1" smtClean="0"/>
              <a:t>xy</a:t>
            </a:r>
            <a:r>
              <a:rPr lang="en-GB" dirty="0" smtClean="0"/>
              <a:t> </a:t>
            </a:r>
            <a:r>
              <a:rPr lang="en-GB" dirty="0"/>
              <a:t>(scatter) graphs: used to plot instances of a pair of variables such as height against weight of a class of learners. None of the points should be joined to any other but any cluster effects with points close to each other or lying along a general trend line show that there is some correlation between the two variables. </a:t>
            </a:r>
          </a:p>
        </p:txBody>
      </p:sp>
    </p:spTree>
    <p:extLst>
      <p:ext uri="{BB962C8B-B14F-4D97-AF65-F5344CB8AC3E}">
        <p14:creationId xmlns:p14="http://schemas.microsoft.com/office/powerpoint/2010/main" val="146419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Presenting</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8931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Sorting and Summarising Data</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Sorting will show the same data in different ways, enabling easy analysis and interpretation of the data within a spreadsheet model. </a:t>
            </a:r>
          </a:p>
          <a:p>
            <a:pPr marL="0" indent="0">
              <a:buNone/>
            </a:pPr>
            <a:endParaRPr lang="en-GB" dirty="0"/>
          </a:p>
          <a:p>
            <a:pPr marL="0" indent="0">
              <a:buNone/>
            </a:pPr>
            <a:r>
              <a:rPr lang="en-GB" dirty="0"/>
              <a:t>It is possible to sort the data in one column of a spreadsheet while leaving the rest of the data in place. However, if each row represents a record and each column a field, then sorting in this way destroys the integrity of the data. So, if the cells contain material that needs to be kept together in rows (or columns, depending on your design), it is important to expand the selection. </a:t>
            </a:r>
          </a:p>
          <a:p>
            <a:pPr marL="0" indent="0">
              <a:buNone/>
            </a:pPr>
            <a:endParaRPr lang="en-GB" dirty="0"/>
          </a:p>
          <a:p>
            <a:pPr marL="0" indent="0">
              <a:buNone/>
            </a:pPr>
            <a:r>
              <a:rPr lang="en-GB" dirty="0"/>
              <a:t>Sorting allows you to identify the smallest and largest items (at the start and end) and, provided some sensible ordering has been used, when it is graphed sorted data may indicate a trend. </a:t>
            </a:r>
          </a:p>
          <a:p>
            <a:pPr marL="0" indent="0">
              <a:buNone/>
            </a:pPr>
            <a:endParaRPr lang="en-GB" dirty="0"/>
          </a:p>
        </p:txBody>
      </p:sp>
    </p:spTree>
    <p:extLst>
      <p:ext uri="{BB962C8B-B14F-4D97-AF65-F5344CB8AC3E}">
        <p14:creationId xmlns:p14="http://schemas.microsoft.com/office/powerpoint/2010/main" val="226833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of sub-totals</a:t>
            </a:r>
          </a:p>
        </p:txBody>
      </p:sp>
      <p:sp>
        <p:nvSpPr>
          <p:cNvPr id="3" name="Content Placeholder 2"/>
          <p:cNvSpPr>
            <a:spLocks noGrp="1"/>
          </p:cNvSpPr>
          <p:nvPr>
            <p:ph idx="1"/>
          </p:nvPr>
        </p:nvSpPr>
        <p:spPr/>
        <p:txBody>
          <a:bodyPr>
            <a:normAutofit lnSpcReduction="10000"/>
          </a:bodyPr>
          <a:lstStyle/>
          <a:p>
            <a:pPr marL="0" indent="0">
              <a:buNone/>
            </a:pPr>
            <a:r>
              <a:rPr lang="en-GB" dirty="0"/>
              <a:t>Faced with a lot of data, statisticians tend to try to find representative data, such as an average, which can be used to describe all the data using just one item of data. Such single numbers can give a lot of information to the reader. </a:t>
            </a:r>
            <a:endParaRPr lang="en-GB" dirty="0" smtClean="0"/>
          </a:p>
          <a:p>
            <a:pPr marL="0" indent="0">
              <a:buNone/>
            </a:pPr>
            <a:r>
              <a:rPr lang="en-GB" dirty="0"/>
              <a:t>Another type of single number that can inform the reader is the sub-total. </a:t>
            </a:r>
            <a:endParaRPr lang="en-GB" dirty="0" smtClean="0"/>
          </a:p>
          <a:p>
            <a:pPr marL="0" indent="0">
              <a:buNone/>
            </a:pPr>
            <a:r>
              <a:rPr lang="en-GB" dirty="0"/>
              <a:t>When presented with the sales figures (say) for every day in the year, it can become difficult to spot a trend. However, if the data is summed so that sub-totals  of sales (for example weekly, monthly, for particular days of the week or according to lines of stock) are presented within the spreadsheet model, a trend can be established. </a:t>
            </a:r>
          </a:p>
        </p:txBody>
      </p:sp>
    </p:spTree>
    <p:extLst>
      <p:ext uri="{BB962C8B-B14F-4D97-AF65-F5344CB8AC3E}">
        <p14:creationId xmlns:p14="http://schemas.microsoft.com/office/powerpoint/2010/main" val="189377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Pivot Tables</a:t>
            </a:r>
          </a:p>
        </p:txBody>
      </p:sp>
      <p:sp>
        <p:nvSpPr>
          <p:cNvPr id="3" name="Content Placeholder 2"/>
          <p:cNvSpPr>
            <a:spLocks noGrp="1"/>
          </p:cNvSpPr>
          <p:nvPr>
            <p:ph idx="1"/>
          </p:nvPr>
        </p:nvSpPr>
        <p:spPr/>
        <p:txBody>
          <a:bodyPr/>
          <a:lstStyle/>
          <a:p>
            <a:pPr marL="0" indent="0">
              <a:buNone/>
            </a:pPr>
            <a:r>
              <a:rPr lang="en-GB" dirty="0"/>
              <a:t>A pivot table is an interactive table that combines and compares data. The rows and columns can be rotated (pivoted on a cell) to produce different summaries of the source data. </a:t>
            </a:r>
          </a:p>
          <a:p>
            <a:pPr marL="0" indent="0">
              <a:buNone/>
            </a:pPr>
            <a:endParaRPr lang="en-GB" dirty="0"/>
          </a:p>
          <a:p>
            <a:pPr marL="0" indent="0">
              <a:buNone/>
            </a:pPr>
            <a:r>
              <a:rPr lang="en-GB" dirty="0"/>
              <a:t>A pivot table report is most useful when you want to analyse related totals. Each row and column (or field) in your source data becomes a pivot table field that summarises multiple rows of information</a:t>
            </a:r>
          </a:p>
        </p:txBody>
      </p:sp>
    </p:spTree>
    <p:extLst>
      <p:ext uri="{BB962C8B-B14F-4D97-AF65-F5344CB8AC3E}">
        <p14:creationId xmlns:p14="http://schemas.microsoft.com/office/powerpoint/2010/main" val="2877570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Filtering</a:t>
            </a:r>
          </a:p>
        </p:txBody>
      </p:sp>
      <p:sp>
        <p:nvSpPr>
          <p:cNvPr id="3" name="Content Placeholder 2"/>
          <p:cNvSpPr>
            <a:spLocks noGrp="1"/>
          </p:cNvSpPr>
          <p:nvPr>
            <p:ph idx="1"/>
          </p:nvPr>
        </p:nvSpPr>
        <p:spPr/>
        <p:txBody>
          <a:bodyPr/>
          <a:lstStyle/>
          <a:p>
            <a:pPr marL="0" indent="0">
              <a:buNone/>
            </a:pPr>
            <a:r>
              <a:rPr lang="en-GB" dirty="0"/>
              <a:t>Filtering is one way of finding a subset of data from a list. It focuses on one aspect of the data and allows the user to ignore data which does not meet some criteria. The filter can therefore be used to extract information to meet a specific user need.   The filtered list displays only those rows of the list that match the criteria that you specify for a particular  column. None of the data is lost - it is just hidden from view while the filter is on. To remove the effect of filtering, deselect Data / Filter. </a:t>
            </a:r>
          </a:p>
        </p:txBody>
      </p:sp>
    </p:spTree>
    <p:extLst>
      <p:ext uri="{BB962C8B-B14F-4D97-AF65-F5344CB8AC3E}">
        <p14:creationId xmlns:p14="http://schemas.microsoft.com/office/powerpoint/2010/main" val="1891359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Tools</a:t>
            </a:r>
            <a:endParaRPr lang="en-GB" dirty="0"/>
          </a:p>
        </p:txBody>
      </p:sp>
      <p:sp>
        <p:nvSpPr>
          <p:cNvPr id="3" name="Content Placeholder 2"/>
          <p:cNvSpPr>
            <a:spLocks noGrp="1"/>
          </p:cNvSpPr>
          <p:nvPr>
            <p:ph idx="1"/>
          </p:nvPr>
        </p:nvSpPr>
        <p:spPr/>
        <p:txBody>
          <a:bodyPr/>
          <a:lstStyle/>
          <a:p>
            <a:pPr marL="0" indent="0">
              <a:buNone/>
            </a:pPr>
            <a:r>
              <a:rPr lang="en-GB" dirty="0"/>
              <a:t>Numeric data is harder to interpret than graphical representations of the same data. Statisticians rely on graphical representation of data because the shape of a graph can say a lot about the general trend of the data. Fortunately, spreadsheet tools are available to present data graphically - as charts and graphs</a:t>
            </a:r>
          </a:p>
        </p:txBody>
      </p:sp>
    </p:spTree>
    <p:extLst>
      <p:ext uri="{BB962C8B-B14F-4D97-AF65-F5344CB8AC3E}">
        <p14:creationId xmlns:p14="http://schemas.microsoft.com/office/powerpoint/2010/main" val="304003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Titles</a:t>
            </a:r>
          </a:p>
        </p:txBody>
      </p:sp>
      <p:sp>
        <p:nvSpPr>
          <p:cNvPr id="3" name="Content Placeholder 2"/>
          <p:cNvSpPr>
            <a:spLocks noGrp="1"/>
          </p:cNvSpPr>
          <p:nvPr>
            <p:ph idx="1"/>
          </p:nvPr>
        </p:nvSpPr>
        <p:spPr/>
        <p:txBody>
          <a:bodyPr/>
          <a:lstStyle/>
          <a:p>
            <a:pPr marL="0" indent="0">
              <a:buNone/>
            </a:pPr>
            <a:r>
              <a:rPr lang="en-GB" dirty="0"/>
              <a:t>Although the chart or graph may give an instant impression of the data used to generate it, the audience also need to know, in a condensed way, what data is being represented. </a:t>
            </a:r>
          </a:p>
          <a:p>
            <a:pPr marL="0" indent="0">
              <a:buNone/>
            </a:pPr>
            <a:endParaRPr lang="en-GB" dirty="0"/>
          </a:p>
          <a:p>
            <a:pPr marL="0" indent="0">
              <a:buNone/>
            </a:pPr>
            <a:r>
              <a:rPr lang="en-GB" dirty="0"/>
              <a:t>A title is therefore essential and should include a description (such as 'sales figures') and an indication of the date or time period to which the data relates (for example, 'for the year to 28 February 2011 '). </a:t>
            </a:r>
          </a:p>
        </p:txBody>
      </p:sp>
    </p:spTree>
    <p:extLst>
      <p:ext uri="{BB962C8B-B14F-4D97-AF65-F5344CB8AC3E}">
        <p14:creationId xmlns:p14="http://schemas.microsoft.com/office/powerpoint/2010/main" val="225317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Labels</a:t>
            </a:r>
          </a:p>
        </p:txBody>
      </p:sp>
      <p:sp>
        <p:nvSpPr>
          <p:cNvPr id="3" name="Content Placeholder 2"/>
          <p:cNvSpPr>
            <a:spLocks noGrp="1"/>
          </p:cNvSpPr>
          <p:nvPr>
            <p:ph idx="1"/>
          </p:nvPr>
        </p:nvSpPr>
        <p:spPr/>
        <p:txBody>
          <a:bodyPr/>
          <a:lstStyle/>
          <a:p>
            <a:pPr marL="0" indent="0">
              <a:buNone/>
            </a:pPr>
            <a:r>
              <a:rPr lang="en-GB" dirty="0"/>
              <a:t>Within the chart or graph there will be axes that need careful labelling so that, for example, the axes scales are immediately clear to the reader. By clever choice  of colours and annotation of any legend, you can also increase the accessibility of the chart or graph</a:t>
            </a:r>
          </a:p>
        </p:txBody>
      </p:sp>
    </p:spTree>
    <p:extLst>
      <p:ext uri="{BB962C8B-B14F-4D97-AF65-F5344CB8AC3E}">
        <p14:creationId xmlns:p14="http://schemas.microsoft.com/office/powerpoint/2010/main" val="2601398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Select Appropriate Type</a:t>
            </a:r>
          </a:p>
        </p:txBody>
      </p:sp>
      <p:sp>
        <p:nvSpPr>
          <p:cNvPr id="3" name="Content Placeholder 2"/>
          <p:cNvSpPr>
            <a:spLocks noGrp="1"/>
          </p:cNvSpPr>
          <p:nvPr>
            <p:ph idx="1"/>
          </p:nvPr>
        </p:nvSpPr>
        <p:spPr/>
        <p:txBody>
          <a:bodyPr/>
          <a:lstStyle/>
          <a:p>
            <a:pPr marL="0" indent="0">
              <a:buNone/>
            </a:pPr>
            <a:r>
              <a:rPr lang="en-GB" dirty="0"/>
              <a:t>Excel provides a wide range of graphical representations and wizards for each one to help you to enter all the relevant parameters.   It makes sense to use the wizard to set up a chart  or graph and then fine tune it so it shows exactly  what you want. However, to create output that suits the requirements of the user and/or the audience,  you must take care to use the type of chart that matches the data: categorical or ordinal, discrete  or continuous. </a:t>
            </a:r>
          </a:p>
        </p:txBody>
      </p:sp>
    </p:spTree>
    <p:extLst>
      <p:ext uri="{BB962C8B-B14F-4D97-AF65-F5344CB8AC3E}">
        <p14:creationId xmlns:p14="http://schemas.microsoft.com/office/powerpoint/2010/main" val="2549046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951</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P4</vt:lpstr>
      <vt:lpstr>Sorting and Summarising Data</vt:lpstr>
      <vt:lpstr>Use of sub-totals</vt:lpstr>
      <vt:lpstr>Pivot Tables</vt:lpstr>
      <vt:lpstr>Filtering</vt:lpstr>
      <vt:lpstr>Tools</vt:lpstr>
      <vt:lpstr>Titles</vt:lpstr>
      <vt:lpstr>Labels</vt:lpstr>
      <vt:lpstr>Select Appropriate Type</vt:lpstr>
      <vt:lpstr>Select Appropriate Type</vt:lpstr>
      <vt:lpstr>Presenting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Willis, Lee</dc:creator>
  <cp:lastModifiedBy>Willis, Lee</cp:lastModifiedBy>
  <cp:revision>4</cp:revision>
  <dcterms:created xsi:type="dcterms:W3CDTF">2015-03-30T10:06:23Z</dcterms:created>
  <dcterms:modified xsi:type="dcterms:W3CDTF">2015-03-30T11:30:13Z</dcterms:modified>
</cp:coreProperties>
</file>