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6" d="100"/>
          <a:sy n="56" d="100"/>
        </p:scale>
        <p:origin x="90" y="27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6BAA763-EFD0-4D66-8984-97319EF40EF2}"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7AC299-C1FE-4901-85F9-92610E153245}" type="slidenum">
              <a:rPr lang="en-GB" smtClean="0"/>
              <a:t>‹#›</a:t>
            </a:fld>
            <a:endParaRPr lang="en-GB"/>
          </a:p>
        </p:txBody>
      </p:sp>
    </p:spTree>
    <p:extLst>
      <p:ext uri="{BB962C8B-B14F-4D97-AF65-F5344CB8AC3E}">
        <p14:creationId xmlns:p14="http://schemas.microsoft.com/office/powerpoint/2010/main" val="2519399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BAA763-EFD0-4D66-8984-97319EF40EF2}"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7AC299-C1FE-4901-85F9-92610E153245}" type="slidenum">
              <a:rPr lang="en-GB" smtClean="0"/>
              <a:t>‹#›</a:t>
            </a:fld>
            <a:endParaRPr lang="en-GB"/>
          </a:p>
        </p:txBody>
      </p:sp>
    </p:spTree>
    <p:extLst>
      <p:ext uri="{BB962C8B-B14F-4D97-AF65-F5344CB8AC3E}">
        <p14:creationId xmlns:p14="http://schemas.microsoft.com/office/powerpoint/2010/main" val="418727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BAA763-EFD0-4D66-8984-97319EF40EF2}"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7AC299-C1FE-4901-85F9-92610E153245}" type="slidenum">
              <a:rPr lang="en-GB" smtClean="0"/>
              <a:t>‹#›</a:t>
            </a:fld>
            <a:endParaRPr lang="en-GB"/>
          </a:p>
        </p:txBody>
      </p:sp>
    </p:spTree>
    <p:extLst>
      <p:ext uri="{BB962C8B-B14F-4D97-AF65-F5344CB8AC3E}">
        <p14:creationId xmlns:p14="http://schemas.microsoft.com/office/powerpoint/2010/main" val="728093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BAA763-EFD0-4D66-8984-97319EF40EF2}"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7AC299-C1FE-4901-85F9-92610E153245}" type="slidenum">
              <a:rPr lang="en-GB" smtClean="0"/>
              <a:t>‹#›</a:t>
            </a:fld>
            <a:endParaRPr lang="en-GB"/>
          </a:p>
        </p:txBody>
      </p:sp>
    </p:spTree>
    <p:extLst>
      <p:ext uri="{BB962C8B-B14F-4D97-AF65-F5344CB8AC3E}">
        <p14:creationId xmlns:p14="http://schemas.microsoft.com/office/powerpoint/2010/main" val="2232945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BAA763-EFD0-4D66-8984-97319EF40EF2}"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7AC299-C1FE-4901-85F9-92610E153245}" type="slidenum">
              <a:rPr lang="en-GB" smtClean="0"/>
              <a:t>‹#›</a:t>
            </a:fld>
            <a:endParaRPr lang="en-GB"/>
          </a:p>
        </p:txBody>
      </p:sp>
    </p:spTree>
    <p:extLst>
      <p:ext uri="{BB962C8B-B14F-4D97-AF65-F5344CB8AC3E}">
        <p14:creationId xmlns:p14="http://schemas.microsoft.com/office/powerpoint/2010/main" val="117187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6BAA763-EFD0-4D66-8984-97319EF40EF2}" type="datetimeFigureOut">
              <a:rPr lang="en-GB" smtClean="0"/>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7AC299-C1FE-4901-85F9-92610E153245}" type="slidenum">
              <a:rPr lang="en-GB" smtClean="0"/>
              <a:t>‹#›</a:t>
            </a:fld>
            <a:endParaRPr lang="en-GB"/>
          </a:p>
        </p:txBody>
      </p:sp>
    </p:spTree>
    <p:extLst>
      <p:ext uri="{BB962C8B-B14F-4D97-AF65-F5344CB8AC3E}">
        <p14:creationId xmlns:p14="http://schemas.microsoft.com/office/powerpoint/2010/main" val="3774517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6BAA763-EFD0-4D66-8984-97319EF40EF2}" type="datetimeFigureOut">
              <a:rPr lang="en-GB" smtClean="0"/>
              <a:t>01/04/2015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7AC299-C1FE-4901-85F9-92610E153245}" type="slidenum">
              <a:rPr lang="en-GB" smtClean="0"/>
              <a:t>‹#›</a:t>
            </a:fld>
            <a:endParaRPr lang="en-GB"/>
          </a:p>
        </p:txBody>
      </p:sp>
    </p:spTree>
    <p:extLst>
      <p:ext uri="{BB962C8B-B14F-4D97-AF65-F5344CB8AC3E}">
        <p14:creationId xmlns:p14="http://schemas.microsoft.com/office/powerpoint/2010/main" val="122295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6BAA763-EFD0-4D66-8984-97319EF40EF2}" type="datetimeFigureOut">
              <a:rPr lang="en-GB" smtClean="0"/>
              <a:t>01/04/2015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7AC299-C1FE-4901-85F9-92610E153245}" type="slidenum">
              <a:rPr lang="en-GB" smtClean="0"/>
              <a:t>‹#›</a:t>
            </a:fld>
            <a:endParaRPr lang="en-GB"/>
          </a:p>
        </p:txBody>
      </p:sp>
    </p:spTree>
    <p:extLst>
      <p:ext uri="{BB962C8B-B14F-4D97-AF65-F5344CB8AC3E}">
        <p14:creationId xmlns:p14="http://schemas.microsoft.com/office/powerpoint/2010/main" val="4035512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BAA763-EFD0-4D66-8984-97319EF40EF2}" type="datetimeFigureOut">
              <a:rPr lang="en-GB" smtClean="0"/>
              <a:t>01/04/2015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7AC299-C1FE-4901-85F9-92610E153245}" type="slidenum">
              <a:rPr lang="en-GB" smtClean="0"/>
              <a:t>‹#›</a:t>
            </a:fld>
            <a:endParaRPr lang="en-GB"/>
          </a:p>
        </p:txBody>
      </p:sp>
    </p:spTree>
    <p:extLst>
      <p:ext uri="{BB962C8B-B14F-4D97-AF65-F5344CB8AC3E}">
        <p14:creationId xmlns:p14="http://schemas.microsoft.com/office/powerpoint/2010/main" val="3582470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BAA763-EFD0-4D66-8984-97319EF40EF2}" type="datetimeFigureOut">
              <a:rPr lang="en-GB" smtClean="0"/>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7AC299-C1FE-4901-85F9-92610E153245}" type="slidenum">
              <a:rPr lang="en-GB" smtClean="0"/>
              <a:t>‹#›</a:t>
            </a:fld>
            <a:endParaRPr lang="en-GB"/>
          </a:p>
        </p:txBody>
      </p:sp>
    </p:spTree>
    <p:extLst>
      <p:ext uri="{BB962C8B-B14F-4D97-AF65-F5344CB8AC3E}">
        <p14:creationId xmlns:p14="http://schemas.microsoft.com/office/powerpoint/2010/main" val="3251495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BAA763-EFD0-4D66-8984-97319EF40EF2}" type="datetimeFigureOut">
              <a:rPr lang="en-GB" smtClean="0"/>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7AC299-C1FE-4901-85F9-92610E153245}" type="slidenum">
              <a:rPr lang="en-GB" smtClean="0"/>
              <a:t>‹#›</a:t>
            </a:fld>
            <a:endParaRPr lang="en-GB"/>
          </a:p>
        </p:txBody>
      </p:sp>
    </p:spTree>
    <p:extLst>
      <p:ext uri="{BB962C8B-B14F-4D97-AF65-F5344CB8AC3E}">
        <p14:creationId xmlns:p14="http://schemas.microsoft.com/office/powerpoint/2010/main" val="2183381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a:ln w="57150"/>
        </p:spPr>
        <p:style>
          <a:lnRef idx="2">
            <a:schemeClr val="accent5"/>
          </a:lnRef>
          <a:fillRef idx="1">
            <a:schemeClr val="lt1"/>
          </a:fillRef>
          <a:effectRef idx="0">
            <a:schemeClr val="accent5"/>
          </a:effectRef>
          <a:fontRef idx="none"/>
        </p:style>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a:ln w="57150"/>
        </p:spPr>
        <p:style>
          <a:lnRef idx="2">
            <a:schemeClr val="dk1"/>
          </a:lnRef>
          <a:fillRef idx="1">
            <a:schemeClr val="lt1"/>
          </a:fillRef>
          <a:effectRef idx="0">
            <a:schemeClr val="dk1"/>
          </a:effectRef>
          <a:fontRef idx="none"/>
        </p:style>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BAA763-EFD0-4D66-8984-97319EF40EF2}" type="datetimeFigureOut">
              <a:rPr lang="en-GB" smtClean="0"/>
              <a:t>01/04/2015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7AC299-C1FE-4901-85F9-92610E153245}" type="slidenum">
              <a:rPr lang="en-GB" smtClean="0"/>
              <a:t>‹#›</a:t>
            </a:fld>
            <a:endParaRPr lang="en-GB"/>
          </a:p>
        </p:txBody>
      </p:sp>
    </p:spTree>
    <p:extLst>
      <p:ext uri="{BB962C8B-B14F-4D97-AF65-F5344CB8AC3E}">
        <p14:creationId xmlns:p14="http://schemas.microsoft.com/office/powerpoint/2010/main" val="951748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w="57150"/>
        </p:spPr>
        <p:style>
          <a:lnRef idx="2">
            <a:schemeClr val="dk1"/>
          </a:lnRef>
          <a:fillRef idx="1">
            <a:schemeClr val="lt1"/>
          </a:fillRef>
          <a:effectRef idx="0">
            <a:schemeClr val="dk1"/>
          </a:effectRef>
          <a:fontRef idx="minor">
            <a:schemeClr val="dk1"/>
          </a:fontRef>
        </p:style>
        <p:txBody>
          <a:bodyPr/>
          <a:lstStyle/>
          <a:p>
            <a:r>
              <a:rPr lang="en-GB" dirty="0" smtClean="0"/>
              <a:t>P5</a:t>
            </a:r>
            <a:endParaRPr lang="en-GB" dirty="0"/>
          </a:p>
        </p:txBody>
      </p:sp>
      <p:sp>
        <p:nvSpPr>
          <p:cNvPr id="3" name="Subtitle 2"/>
          <p:cNvSpPr>
            <a:spLocks noGrp="1"/>
          </p:cNvSpPr>
          <p:nvPr>
            <p:ph type="subTitle" idx="1"/>
          </p:nvPr>
        </p:nvSpPr>
        <p:spPr>
          <a:ln w="57150"/>
        </p:spPr>
        <p:style>
          <a:lnRef idx="2">
            <a:schemeClr val="accent5"/>
          </a:lnRef>
          <a:fillRef idx="1">
            <a:schemeClr val="lt1"/>
          </a:fillRef>
          <a:effectRef idx="0">
            <a:schemeClr val="accent5"/>
          </a:effectRef>
          <a:fontRef idx="minor">
            <a:schemeClr val="dk1"/>
          </a:fontRef>
        </p:style>
        <p:txBody>
          <a:bodyPr/>
          <a:lstStyle/>
          <a:p>
            <a:r>
              <a:rPr lang="en-GB" dirty="0" smtClean="0"/>
              <a:t>BTEC Level 3 Subsidiary Diploma</a:t>
            </a:r>
            <a:endParaRPr lang="en-GB" dirty="0"/>
          </a:p>
        </p:txBody>
      </p:sp>
    </p:spTree>
    <p:extLst>
      <p:ext uri="{BB962C8B-B14F-4D97-AF65-F5344CB8AC3E}">
        <p14:creationId xmlns:p14="http://schemas.microsoft.com/office/powerpoint/2010/main" val="2842779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Customisation</a:t>
            </a:r>
            <a:endParaRPr lang="en-GB" dirty="0"/>
          </a:p>
        </p:txBody>
      </p:sp>
      <p:sp>
        <p:nvSpPr>
          <p:cNvPr id="3" name="Content Placeholder 2"/>
          <p:cNvSpPr>
            <a:spLocks noGrp="1"/>
          </p:cNvSpPr>
          <p:nvPr>
            <p:ph idx="1"/>
          </p:nvPr>
        </p:nvSpPr>
        <p:spPr/>
        <p:txBody>
          <a:bodyPr/>
          <a:lstStyle/>
          <a:p>
            <a:pPr marL="0" indent="0">
              <a:buNone/>
            </a:pPr>
            <a:r>
              <a:rPr lang="en-GB" dirty="0" smtClean="0"/>
              <a:t>Software applications are designed to suit everyone and yet every problem is different and every user has differing needs. So, tools are provided to allow you to customise the spreadsheet model to solve the user's specific problem and to meet their particular needs. </a:t>
            </a:r>
          </a:p>
          <a:p>
            <a:pPr marL="0" indent="0">
              <a:buNone/>
            </a:pPr>
            <a:r>
              <a:rPr lang="en-GB" dirty="0"/>
              <a:t>I</a:t>
            </a:r>
            <a:r>
              <a:rPr lang="en-GB" dirty="0" smtClean="0"/>
              <a:t>n this section, we look at two types of tools: those which allow you to apply some security measures to restrict access and some others which allow you to create a relevant user interface with appropriate validation and the best working environment for the user. </a:t>
            </a:r>
            <a:endParaRPr lang="en-GB" dirty="0"/>
          </a:p>
        </p:txBody>
      </p:sp>
    </p:spTree>
    <p:extLst>
      <p:ext uri="{BB962C8B-B14F-4D97-AF65-F5344CB8AC3E}">
        <p14:creationId xmlns:p14="http://schemas.microsoft.com/office/powerpoint/2010/main" val="2581924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Restricting data entry</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Some cells on a worksheet - and perhaps entire worksheets - may contain material that you do not want  the end user to access and/or change. if that is the case, you might want to restrict data entry. There are two main methods open to you: </a:t>
            </a:r>
          </a:p>
          <a:p>
            <a:pPr marL="0" indent="0">
              <a:buNone/>
            </a:pPr>
            <a:endParaRPr lang="en-GB" dirty="0" smtClean="0"/>
          </a:p>
          <a:p>
            <a:pPr lvl="1"/>
            <a:r>
              <a:rPr lang="en-GB" dirty="0" smtClean="0"/>
              <a:t>locking cells so the user can view them but not change the contents of them </a:t>
            </a:r>
          </a:p>
          <a:p>
            <a:pPr lvl="1"/>
            <a:r>
              <a:rPr lang="en-GB" dirty="0" smtClean="0"/>
              <a:t>hiding cells (also rows and columns) so that the user is not even aware they are there. </a:t>
            </a:r>
          </a:p>
          <a:p>
            <a:pPr marL="0" indent="0">
              <a:buNone/>
            </a:pPr>
            <a:endParaRPr lang="en-GB" dirty="0" smtClean="0"/>
          </a:p>
          <a:p>
            <a:pPr marL="0" indent="0">
              <a:buNone/>
            </a:pPr>
            <a:r>
              <a:rPr lang="en-GB" dirty="0" smtClean="0"/>
              <a:t>The method of locking cells involves unlocking the cells that you want them to be able to change and then protecting the whole sheet using a password.</a:t>
            </a:r>
            <a:endParaRPr lang="en-GB" dirty="0"/>
          </a:p>
        </p:txBody>
      </p:sp>
    </p:spTree>
    <p:extLst>
      <p:ext uri="{BB962C8B-B14F-4D97-AF65-F5344CB8AC3E}">
        <p14:creationId xmlns:p14="http://schemas.microsoft.com/office/powerpoint/2010/main" val="1903387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Modifying toolbars and menus </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dirty="0" smtClean="0"/>
              <a:t>The software that you use to develop a spreadsheet model provides all the tools that you need to change the structure of the worksheet, to format the data an to present the data graphically. These features appear in toolbars and menus. </a:t>
            </a:r>
          </a:p>
          <a:p>
            <a:pPr marL="0" indent="0">
              <a:buNone/>
            </a:pPr>
            <a:endParaRPr lang="en-GB" dirty="0" smtClean="0"/>
          </a:p>
          <a:p>
            <a:pPr marL="0" indent="0">
              <a:buNone/>
            </a:pPr>
            <a:r>
              <a:rPr lang="en-GB" dirty="0" smtClean="0"/>
              <a:t>The end user of your spreadsheet model does not need all these tools. indeed, you may prefer to restrict the user's actions by reducing the number of features available within the software. For example, to prevent users from copying and filling data by dragging and dropping cells, clear the Enable fill handle and cell drag-and-drop check box (Excel Options dialog box, Advanced options), and then protect the worksheet. </a:t>
            </a:r>
            <a:endParaRPr lang="en-GB" dirty="0"/>
          </a:p>
        </p:txBody>
      </p:sp>
    </p:spTree>
    <p:extLst>
      <p:ext uri="{BB962C8B-B14F-4D97-AF65-F5344CB8AC3E}">
        <p14:creationId xmlns:p14="http://schemas.microsoft.com/office/powerpoint/2010/main" val="2418745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Modifying toolbars and menus </a:t>
            </a:r>
            <a:endParaRPr lang="en-GB" dirty="0"/>
          </a:p>
        </p:txBody>
      </p:sp>
      <p:sp>
        <p:nvSpPr>
          <p:cNvPr id="3" name="Content Placeholder 2"/>
          <p:cNvSpPr>
            <a:spLocks noGrp="1"/>
          </p:cNvSpPr>
          <p:nvPr>
            <p:ph idx="1"/>
          </p:nvPr>
        </p:nvSpPr>
        <p:spPr/>
        <p:txBody>
          <a:bodyPr/>
          <a:lstStyle/>
          <a:p>
            <a:pPr marL="0" indent="0">
              <a:buNone/>
            </a:pPr>
            <a:r>
              <a:rPr lang="en-GB" dirty="0" smtClean="0"/>
              <a:t>The Ribbon, which is part of the Microsoft Office Fluent user interface, is designed to help users quickly find the commands needed to complete a task. Commands are organised in logical groups that are collected together under tabs.</a:t>
            </a:r>
          </a:p>
          <a:p>
            <a:pPr marL="0" indent="0">
              <a:buNone/>
            </a:pPr>
            <a:endParaRPr lang="en-GB" dirty="0"/>
          </a:p>
          <a:p>
            <a:pPr marL="0" indent="0">
              <a:buNone/>
            </a:pPr>
            <a:r>
              <a:rPr lang="en-GB" dirty="0" smtClean="0"/>
              <a:t>It is not possible to customise the Ribbon without using XML and programming code but you can customise the Quick Access Toolbar to add buttons that represent the commands that you frequently use. </a:t>
            </a:r>
            <a:endParaRPr lang="en-GB" dirty="0"/>
          </a:p>
        </p:txBody>
      </p:sp>
    </p:spTree>
    <p:extLst>
      <p:ext uri="{BB962C8B-B14F-4D97-AF65-F5344CB8AC3E}">
        <p14:creationId xmlns:p14="http://schemas.microsoft.com/office/powerpoint/2010/main" val="3023419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Checking Data</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To make a spreadsheet robust, the designer needs to incorporate methods of data validation which will prevent the user entering data - or omitting to enter essential data - either of which could adversely impact on the design or content of the spreadsheet model. </a:t>
            </a:r>
          </a:p>
          <a:p>
            <a:pPr marL="0" indent="0">
              <a:buNone/>
            </a:pPr>
            <a:endParaRPr lang="en-GB" dirty="0" smtClean="0"/>
          </a:p>
          <a:p>
            <a:pPr marL="0" indent="0">
              <a:buNone/>
            </a:pPr>
            <a:r>
              <a:rPr lang="en-GB" dirty="0" smtClean="0"/>
              <a:t>Data validation establishes limits on data so that the user is limited to entering data within some range or matching an entry in a list. In Excel this is accessed through the Excel Options dialog box, Advanced options. </a:t>
            </a:r>
          </a:p>
          <a:p>
            <a:pPr marL="0" indent="0">
              <a:buNone/>
            </a:pPr>
            <a:endParaRPr lang="en-GB" dirty="0" smtClean="0"/>
          </a:p>
          <a:p>
            <a:pPr marL="0" indent="0">
              <a:buNone/>
            </a:pPr>
            <a:r>
              <a:rPr lang="en-GB" dirty="0" smtClean="0"/>
              <a:t>If you want to insist the user enters something into a cell, </a:t>
            </a:r>
            <a:r>
              <a:rPr lang="en-GB" dirty="0" err="1" smtClean="0"/>
              <a:t>ie</a:t>
            </a:r>
            <a:r>
              <a:rPr lang="en-GB" dirty="0" smtClean="0"/>
              <a:t> to reject handle blank (null) values, you need to clear the Ignore blank check box. </a:t>
            </a:r>
            <a:endParaRPr lang="en-GB" dirty="0"/>
          </a:p>
        </p:txBody>
      </p:sp>
    </p:spTree>
    <p:extLst>
      <p:ext uri="{BB962C8B-B14F-4D97-AF65-F5344CB8AC3E}">
        <p14:creationId xmlns:p14="http://schemas.microsoft.com/office/powerpoint/2010/main" val="3950756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Error Messages</a:t>
            </a:r>
            <a:endParaRPr lang="en-GB" dirty="0"/>
          </a:p>
        </p:txBody>
      </p:sp>
      <p:sp>
        <p:nvSpPr>
          <p:cNvPr id="3" name="Content Placeholder 2"/>
          <p:cNvSpPr>
            <a:spLocks noGrp="1"/>
          </p:cNvSpPr>
          <p:nvPr>
            <p:ph idx="1"/>
          </p:nvPr>
        </p:nvSpPr>
        <p:spPr/>
        <p:txBody>
          <a:bodyPr/>
          <a:lstStyle/>
          <a:p>
            <a:pPr marL="0" indent="0">
              <a:buNone/>
            </a:pPr>
            <a:r>
              <a:rPr lang="en-GB" dirty="0" smtClean="0"/>
              <a:t>Error messages should give sufficient information to guide the user towards entering correct data. Simply displaying 'INVALID DATA' will not be useful!   Instead, explain what is expected and invite the user to try again. </a:t>
            </a:r>
            <a:endParaRPr lang="en-GB" dirty="0"/>
          </a:p>
        </p:txBody>
      </p:sp>
    </p:spTree>
    <p:extLst>
      <p:ext uri="{BB962C8B-B14F-4D97-AF65-F5344CB8AC3E}">
        <p14:creationId xmlns:p14="http://schemas.microsoft.com/office/powerpoint/2010/main" val="4175672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Assignment</a:t>
            </a:r>
            <a:endParaRPr lang="en-GB" dirty="0"/>
          </a:p>
        </p:txBody>
      </p:sp>
      <p:sp>
        <p:nvSpPr>
          <p:cNvPr id="3" name="Content Placeholder 2"/>
          <p:cNvSpPr>
            <a:spLocks noGrp="1"/>
          </p:cNvSpPr>
          <p:nvPr>
            <p:ph idx="1"/>
          </p:nvPr>
        </p:nvSpPr>
        <p:spPr/>
        <p:txBody>
          <a:bodyPr/>
          <a:lstStyle/>
          <a:p>
            <a:endParaRPr lang="en-GB" dirty="0" smtClean="0"/>
          </a:p>
          <a:p>
            <a:r>
              <a:rPr lang="en-GB" dirty="0" smtClean="0"/>
              <a:t>Carry out at least TWO customization techniques on the BCC </a:t>
            </a:r>
            <a:r>
              <a:rPr lang="en-GB" dirty="0" err="1" smtClean="0"/>
              <a:t>spreadshhet</a:t>
            </a:r>
            <a:r>
              <a:rPr lang="en-GB" dirty="0" smtClean="0"/>
              <a:t>. You must provide screen shot evidence and a commentary of the techniques that you have used.</a:t>
            </a:r>
          </a:p>
          <a:p>
            <a:endParaRPr lang="en-GB" dirty="0" smtClean="0"/>
          </a:p>
          <a:p>
            <a:endParaRPr lang="en-GB" dirty="0" smtClean="0"/>
          </a:p>
          <a:p>
            <a:r>
              <a:rPr lang="en-GB" smtClean="0"/>
              <a:t>You may use Microsoft Word or PowerPoint to present this work.</a:t>
            </a:r>
            <a:endParaRPr lang="en-GB"/>
          </a:p>
        </p:txBody>
      </p:sp>
    </p:spTree>
    <p:extLst>
      <p:ext uri="{BB962C8B-B14F-4D97-AF65-F5344CB8AC3E}">
        <p14:creationId xmlns:p14="http://schemas.microsoft.com/office/powerpoint/2010/main" val="2240529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627</Words>
  <Application>Microsoft Office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P5</vt:lpstr>
      <vt:lpstr>Customisation</vt:lpstr>
      <vt:lpstr>Restricting data entry</vt:lpstr>
      <vt:lpstr>Modifying toolbars and menus </vt:lpstr>
      <vt:lpstr>Modifying toolbars and menus </vt:lpstr>
      <vt:lpstr>Checking Data</vt:lpstr>
      <vt:lpstr>Error Messages</vt:lpstr>
      <vt:lpstr>Assignment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Willis</dc:creator>
  <cp:lastModifiedBy>Willis, Lee</cp:lastModifiedBy>
  <cp:revision>2</cp:revision>
  <dcterms:created xsi:type="dcterms:W3CDTF">2015-03-31T21:04:36Z</dcterms:created>
  <dcterms:modified xsi:type="dcterms:W3CDTF">2015-04-01T08:31:56Z</dcterms:modified>
</cp:coreProperties>
</file>