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6" d="100"/>
          <a:sy n="56" d="100"/>
        </p:scale>
        <p:origin x="90" y="27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4DDB124-DE7A-40AE-90C8-C855DA73A57F}" type="datetimeFigureOut">
              <a:rPr lang="en-GB" smtClean="0"/>
              <a:t>01/04/2015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6B0EBC-1042-424B-8A50-556C7147EFC2}" type="slidenum">
              <a:rPr lang="en-GB" smtClean="0"/>
              <a:t>‹#›</a:t>
            </a:fld>
            <a:endParaRPr lang="en-GB"/>
          </a:p>
        </p:txBody>
      </p:sp>
    </p:spTree>
    <p:extLst>
      <p:ext uri="{BB962C8B-B14F-4D97-AF65-F5344CB8AC3E}">
        <p14:creationId xmlns:p14="http://schemas.microsoft.com/office/powerpoint/2010/main" val="2987117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4DDB124-DE7A-40AE-90C8-C855DA73A57F}" type="datetimeFigureOut">
              <a:rPr lang="en-GB" smtClean="0"/>
              <a:t>01/04/2015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6B0EBC-1042-424B-8A50-556C7147EFC2}" type="slidenum">
              <a:rPr lang="en-GB" smtClean="0"/>
              <a:t>‹#›</a:t>
            </a:fld>
            <a:endParaRPr lang="en-GB"/>
          </a:p>
        </p:txBody>
      </p:sp>
    </p:spTree>
    <p:extLst>
      <p:ext uri="{BB962C8B-B14F-4D97-AF65-F5344CB8AC3E}">
        <p14:creationId xmlns:p14="http://schemas.microsoft.com/office/powerpoint/2010/main" val="2175537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4DDB124-DE7A-40AE-90C8-C855DA73A57F}" type="datetimeFigureOut">
              <a:rPr lang="en-GB" smtClean="0"/>
              <a:t>01/04/2015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6B0EBC-1042-424B-8A50-556C7147EFC2}" type="slidenum">
              <a:rPr lang="en-GB" smtClean="0"/>
              <a:t>‹#›</a:t>
            </a:fld>
            <a:endParaRPr lang="en-GB"/>
          </a:p>
        </p:txBody>
      </p:sp>
    </p:spTree>
    <p:extLst>
      <p:ext uri="{BB962C8B-B14F-4D97-AF65-F5344CB8AC3E}">
        <p14:creationId xmlns:p14="http://schemas.microsoft.com/office/powerpoint/2010/main" val="2093544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4DDB124-DE7A-40AE-90C8-C855DA73A57F}" type="datetimeFigureOut">
              <a:rPr lang="en-GB" smtClean="0"/>
              <a:t>01/04/2015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6B0EBC-1042-424B-8A50-556C7147EFC2}" type="slidenum">
              <a:rPr lang="en-GB" smtClean="0"/>
              <a:t>‹#›</a:t>
            </a:fld>
            <a:endParaRPr lang="en-GB"/>
          </a:p>
        </p:txBody>
      </p:sp>
    </p:spTree>
    <p:extLst>
      <p:ext uri="{BB962C8B-B14F-4D97-AF65-F5344CB8AC3E}">
        <p14:creationId xmlns:p14="http://schemas.microsoft.com/office/powerpoint/2010/main" val="1913341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DDB124-DE7A-40AE-90C8-C855DA73A57F}" type="datetimeFigureOut">
              <a:rPr lang="en-GB" smtClean="0"/>
              <a:t>01/04/2015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6B0EBC-1042-424B-8A50-556C7147EFC2}" type="slidenum">
              <a:rPr lang="en-GB" smtClean="0"/>
              <a:t>‹#›</a:t>
            </a:fld>
            <a:endParaRPr lang="en-GB"/>
          </a:p>
        </p:txBody>
      </p:sp>
    </p:spTree>
    <p:extLst>
      <p:ext uri="{BB962C8B-B14F-4D97-AF65-F5344CB8AC3E}">
        <p14:creationId xmlns:p14="http://schemas.microsoft.com/office/powerpoint/2010/main" val="3821323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4DDB124-DE7A-40AE-90C8-C855DA73A57F}" type="datetimeFigureOut">
              <a:rPr lang="en-GB" smtClean="0"/>
              <a:t>01/04/2015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6B0EBC-1042-424B-8A50-556C7147EFC2}" type="slidenum">
              <a:rPr lang="en-GB" smtClean="0"/>
              <a:t>‹#›</a:t>
            </a:fld>
            <a:endParaRPr lang="en-GB"/>
          </a:p>
        </p:txBody>
      </p:sp>
    </p:spTree>
    <p:extLst>
      <p:ext uri="{BB962C8B-B14F-4D97-AF65-F5344CB8AC3E}">
        <p14:creationId xmlns:p14="http://schemas.microsoft.com/office/powerpoint/2010/main" val="3475101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4DDB124-DE7A-40AE-90C8-C855DA73A57F}" type="datetimeFigureOut">
              <a:rPr lang="en-GB" smtClean="0"/>
              <a:t>01/04/2015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36B0EBC-1042-424B-8A50-556C7147EFC2}" type="slidenum">
              <a:rPr lang="en-GB" smtClean="0"/>
              <a:t>‹#›</a:t>
            </a:fld>
            <a:endParaRPr lang="en-GB"/>
          </a:p>
        </p:txBody>
      </p:sp>
    </p:spTree>
    <p:extLst>
      <p:ext uri="{BB962C8B-B14F-4D97-AF65-F5344CB8AC3E}">
        <p14:creationId xmlns:p14="http://schemas.microsoft.com/office/powerpoint/2010/main" val="90293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4DDB124-DE7A-40AE-90C8-C855DA73A57F}" type="datetimeFigureOut">
              <a:rPr lang="en-GB" smtClean="0"/>
              <a:t>01/04/2015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36B0EBC-1042-424B-8A50-556C7147EFC2}" type="slidenum">
              <a:rPr lang="en-GB" smtClean="0"/>
              <a:t>‹#›</a:t>
            </a:fld>
            <a:endParaRPr lang="en-GB"/>
          </a:p>
        </p:txBody>
      </p:sp>
    </p:spTree>
    <p:extLst>
      <p:ext uri="{BB962C8B-B14F-4D97-AF65-F5344CB8AC3E}">
        <p14:creationId xmlns:p14="http://schemas.microsoft.com/office/powerpoint/2010/main" val="1288632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DDB124-DE7A-40AE-90C8-C855DA73A57F}" type="datetimeFigureOut">
              <a:rPr lang="en-GB" smtClean="0"/>
              <a:t>01/04/2015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36B0EBC-1042-424B-8A50-556C7147EFC2}" type="slidenum">
              <a:rPr lang="en-GB" smtClean="0"/>
              <a:t>‹#›</a:t>
            </a:fld>
            <a:endParaRPr lang="en-GB"/>
          </a:p>
        </p:txBody>
      </p:sp>
    </p:spTree>
    <p:extLst>
      <p:ext uri="{BB962C8B-B14F-4D97-AF65-F5344CB8AC3E}">
        <p14:creationId xmlns:p14="http://schemas.microsoft.com/office/powerpoint/2010/main" val="874084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DDB124-DE7A-40AE-90C8-C855DA73A57F}" type="datetimeFigureOut">
              <a:rPr lang="en-GB" smtClean="0"/>
              <a:t>01/04/2015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6B0EBC-1042-424B-8A50-556C7147EFC2}" type="slidenum">
              <a:rPr lang="en-GB" smtClean="0"/>
              <a:t>‹#›</a:t>
            </a:fld>
            <a:endParaRPr lang="en-GB"/>
          </a:p>
        </p:txBody>
      </p:sp>
    </p:spTree>
    <p:extLst>
      <p:ext uri="{BB962C8B-B14F-4D97-AF65-F5344CB8AC3E}">
        <p14:creationId xmlns:p14="http://schemas.microsoft.com/office/powerpoint/2010/main" val="3357586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DDB124-DE7A-40AE-90C8-C855DA73A57F}" type="datetimeFigureOut">
              <a:rPr lang="en-GB" smtClean="0"/>
              <a:t>01/04/2015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6B0EBC-1042-424B-8A50-556C7147EFC2}" type="slidenum">
              <a:rPr lang="en-GB" smtClean="0"/>
              <a:t>‹#›</a:t>
            </a:fld>
            <a:endParaRPr lang="en-GB"/>
          </a:p>
        </p:txBody>
      </p:sp>
    </p:spTree>
    <p:extLst>
      <p:ext uri="{BB962C8B-B14F-4D97-AF65-F5344CB8AC3E}">
        <p14:creationId xmlns:p14="http://schemas.microsoft.com/office/powerpoint/2010/main" val="2514527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a:ln w="57150"/>
        </p:spPr>
        <p:style>
          <a:lnRef idx="2">
            <a:schemeClr val="accent5"/>
          </a:lnRef>
          <a:fillRef idx="1">
            <a:schemeClr val="lt1"/>
          </a:fillRef>
          <a:effectRef idx="0">
            <a:schemeClr val="accent5"/>
          </a:effectRef>
          <a:fontRef idx="none"/>
        </p:style>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a:ln w="57150"/>
        </p:spPr>
        <p:style>
          <a:lnRef idx="2">
            <a:schemeClr val="dk1"/>
          </a:lnRef>
          <a:fillRef idx="1">
            <a:schemeClr val="lt1"/>
          </a:fillRef>
          <a:effectRef idx="0">
            <a:schemeClr val="dk1"/>
          </a:effectRef>
          <a:fontRef idx="none"/>
        </p:style>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DDB124-DE7A-40AE-90C8-C855DA73A57F}" type="datetimeFigureOut">
              <a:rPr lang="en-GB" smtClean="0"/>
              <a:t>01/04/2015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6B0EBC-1042-424B-8A50-556C7147EFC2}" type="slidenum">
              <a:rPr lang="en-GB" smtClean="0"/>
              <a:t>‹#›</a:t>
            </a:fld>
            <a:endParaRPr lang="en-GB"/>
          </a:p>
        </p:txBody>
      </p:sp>
    </p:spTree>
    <p:extLst>
      <p:ext uri="{BB962C8B-B14F-4D97-AF65-F5344CB8AC3E}">
        <p14:creationId xmlns:p14="http://schemas.microsoft.com/office/powerpoint/2010/main" val="33872489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2">
            <a:schemeClr val="accent5"/>
          </a:lnRef>
          <a:fillRef idx="1">
            <a:schemeClr val="lt1"/>
          </a:fillRef>
          <a:effectRef idx="0">
            <a:schemeClr val="accent5"/>
          </a:effectRef>
          <a:fontRef idx="minor">
            <a:schemeClr val="dk1"/>
          </a:fontRef>
        </p:style>
        <p:txBody>
          <a:bodyPr/>
          <a:lstStyle/>
          <a:p>
            <a:r>
              <a:rPr lang="en-GB" dirty="0" smtClean="0"/>
              <a:t>P7</a:t>
            </a:r>
            <a:endParaRPr lang="en-GB" dirty="0"/>
          </a:p>
        </p:txBody>
      </p:sp>
      <p:sp>
        <p:nvSpPr>
          <p:cNvPr id="3" name="Subtitle 2"/>
          <p:cNvSpPr>
            <a:spLocks noGrp="1"/>
          </p:cNvSpPr>
          <p:nvPr>
            <p:ph type="subTitle" idx="1"/>
          </p:nvPr>
        </p:nvSpPr>
        <p:spPr/>
        <p:txBody>
          <a:bodyPr/>
          <a:lstStyle/>
          <a:p>
            <a:r>
              <a:rPr lang="en-GB" dirty="0" smtClean="0"/>
              <a:t>BTEC </a:t>
            </a:r>
            <a:r>
              <a:rPr lang="en-GB" dirty="0"/>
              <a:t>Level 3 Subsidiary Diploma in ICT</a:t>
            </a:r>
          </a:p>
          <a:p>
            <a:endParaRPr lang="en-GB" dirty="0"/>
          </a:p>
        </p:txBody>
      </p:sp>
    </p:spTree>
    <p:extLst>
      <p:ext uri="{BB962C8B-B14F-4D97-AF65-F5344CB8AC3E}">
        <p14:creationId xmlns:p14="http://schemas.microsoft.com/office/powerpoint/2010/main" val="1871523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Test</a:t>
            </a:r>
            <a:endParaRPr lang="en-GB" dirty="0"/>
          </a:p>
        </p:txBody>
      </p:sp>
      <p:sp>
        <p:nvSpPr>
          <p:cNvPr id="3" name="Content Placeholder 2"/>
          <p:cNvSpPr>
            <a:spLocks noGrp="1"/>
          </p:cNvSpPr>
          <p:nvPr>
            <p:ph idx="1"/>
          </p:nvPr>
        </p:nvSpPr>
        <p:spPr/>
        <p:txBody>
          <a:bodyPr/>
          <a:lstStyle/>
          <a:p>
            <a:pPr marL="0" indent="0">
              <a:buNone/>
            </a:pPr>
            <a:r>
              <a:rPr lang="en-GB" dirty="0" smtClean="0"/>
              <a:t>A spreadsheet model is only useful if it meets the needs of the intended end user(s) - and works! Testing your spreadsheet model is therefore an essential part of the development process. </a:t>
            </a:r>
            <a:endParaRPr lang="en-GB" dirty="0"/>
          </a:p>
        </p:txBody>
      </p:sp>
    </p:spTree>
    <p:extLst>
      <p:ext uri="{BB962C8B-B14F-4D97-AF65-F5344CB8AC3E}">
        <p14:creationId xmlns:p14="http://schemas.microsoft.com/office/powerpoint/2010/main" val="4057389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testing of the spreadsheet model </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There is a lot to be considered during the process of testing your spreadsheet model. </a:t>
            </a:r>
          </a:p>
          <a:p>
            <a:pPr marL="0" indent="0">
              <a:buNone/>
            </a:pPr>
            <a:r>
              <a:rPr lang="en-GB" dirty="0" smtClean="0"/>
              <a:t>As a belt-and-braces check, you would be advised to perform manual calculations of all formulae in your spreadsheet model, paying special attention to those that involve functions. </a:t>
            </a:r>
          </a:p>
          <a:p>
            <a:pPr marL="0" indent="0">
              <a:buNone/>
            </a:pPr>
            <a:r>
              <a:rPr lang="en-GB" dirty="0" smtClean="0"/>
              <a:t>You should trial every data entry form, making sure that every field within that form has been set up with appropriate validation checks. </a:t>
            </a:r>
          </a:p>
          <a:p>
            <a:pPr marL="0" indent="0">
              <a:buNone/>
            </a:pPr>
            <a:r>
              <a:rPr lang="en-GB" dirty="0" smtClean="0"/>
              <a:t>You could build in cross-cast checks (doing a calculation in two different ways and checking that the two totals are the same) to help test the calculations within worksheets. For example, calculating the total sales for a team of sales people over twelve months, with one calculation by month and another by salesperson; the two totals should tally. </a:t>
            </a:r>
          </a:p>
          <a:p>
            <a:pPr marL="0" indent="0">
              <a:buNone/>
            </a:pPr>
            <a:endParaRPr lang="en-GB" dirty="0" smtClean="0"/>
          </a:p>
        </p:txBody>
      </p:sp>
    </p:spTree>
    <p:extLst>
      <p:ext uri="{BB962C8B-B14F-4D97-AF65-F5344CB8AC3E}">
        <p14:creationId xmlns:p14="http://schemas.microsoft.com/office/powerpoint/2010/main" val="2902324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testing of the spreadsheet model </a:t>
            </a:r>
            <a:endParaRPr lang="en-GB" dirty="0"/>
          </a:p>
        </p:txBody>
      </p:sp>
      <p:sp>
        <p:nvSpPr>
          <p:cNvPr id="3" name="Content Placeholder 2"/>
          <p:cNvSpPr>
            <a:spLocks noGrp="1"/>
          </p:cNvSpPr>
          <p:nvPr>
            <p:ph idx="1"/>
          </p:nvPr>
        </p:nvSpPr>
        <p:spPr/>
        <p:txBody>
          <a:bodyPr/>
          <a:lstStyle/>
          <a:p>
            <a:pPr marL="0" indent="0">
              <a:buNone/>
            </a:pPr>
            <a:r>
              <a:rPr lang="en-GB" dirty="0" smtClean="0"/>
              <a:t>To make sure you have the correct outcomes in terms of layout and displayed values, check that your data is displayed at the appropriate level of detail: for example, to the nearest penny for currency or to the nearest £1000 for larger amounts of money. </a:t>
            </a:r>
          </a:p>
          <a:p>
            <a:pPr marL="0" indent="0">
              <a:buNone/>
            </a:pPr>
            <a:r>
              <a:rPr lang="en-GB" dirty="0" smtClean="0"/>
              <a:t>Last but not least, you must bear in mind that the spreadsheet model has been developed for an end user - a client with particular needs - and you must ask yourself whether your model meets the 'suitability for client' check. </a:t>
            </a:r>
          </a:p>
          <a:p>
            <a:pPr marL="0" indent="0">
              <a:buNone/>
            </a:pPr>
            <a:endParaRPr lang="en-GB" dirty="0"/>
          </a:p>
        </p:txBody>
      </p:sp>
    </p:spTree>
    <p:extLst>
      <p:ext uri="{BB962C8B-B14F-4D97-AF65-F5344CB8AC3E}">
        <p14:creationId xmlns:p14="http://schemas.microsoft.com/office/powerpoint/2010/main" val="4255556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User Testing</a:t>
            </a:r>
            <a:endParaRPr lang="en-GB" dirty="0"/>
          </a:p>
        </p:txBody>
      </p:sp>
      <p:sp>
        <p:nvSpPr>
          <p:cNvPr id="3" name="Content Placeholder 2"/>
          <p:cNvSpPr>
            <a:spLocks noGrp="1"/>
          </p:cNvSpPr>
          <p:nvPr>
            <p:ph idx="1"/>
          </p:nvPr>
        </p:nvSpPr>
        <p:spPr/>
        <p:txBody>
          <a:bodyPr/>
          <a:lstStyle/>
          <a:p>
            <a:pPr marL="0" indent="0">
              <a:buNone/>
            </a:pPr>
            <a:r>
              <a:rPr lang="en-GB" dirty="0" smtClean="0"/>
              <a:t>Ideally you, the designer, will have created a sound spreadsheet model with correct calculations so that whatever data is entered, the correct results should be produced. Once the design is complete though, the user also needs to test that the results are as expected. </a:t>
            </a:r>
            <a:endParaRPr lang="en-GB" dirty="0"/>
          </a:p>
        </p:txBody>
      </p:sp>
    </p:spTree>
    <p:extLst>
      <p:ext uri="{BB962C8B-B14F-4D97-AF65-F5344CB8AC3E}">
        <p14:creationId xmlns:p14="http://schemas.microsoft.com/office/powerpoint/2010/main" val="2485210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Test plans </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Whether it's the designer or the end user who is testing a spreadsheet model, a test plan should be drawn up listing precisely what will be tested and then, during the testing, what happened. </a:t>
            </a:r>
          </a:p>
          <a:p>
            <a:pPr marL="0" indent="0">
              <a:buNone/>
            </a:pPr>
            <a:r>
              <a:rPr lang="en-GB" dirty="0" smtClean="0"/>
              <a:t>What should you be testing?</a:t>
            </a:r>
          </a:p>
          <a:p>
            <a:pPr lvl="1"/>
            <a:r>
              <a:rPr lang="en-GB" dirty="0" smtClean="0"/>
              <a:t>manual calculations </a:t>
            </a:r>
            <a:r>
              <a:rPr lang="en-GB" dirty="0" err="1" smtClean="0"/>
              <a:t>eg</a:t>
            </a:r>
            <a:r>
              <a:rPr lang="en-GB" dirty="0" smtClean="0"/>
              <a:t> formula, functions; </a:t>
            </a:r>
          </a:p>
          <a:p>
            <a:pPr lvl="1"/>
            <a:r>
              <a:rPr lang="en-GB" dirty="0" smtClean="0"/>
              <a:t>data entry forms; </a:t>
            </a:r>
          </a:p>
          <a:p>
            <a:pPr lvl="1"/>
            <a:r>
              <a:rPr lang="en-GB" dirty="0" smtClean="0"/>
              <a:t>validation; </a:t>
            </a:r>
          </a:p>
          <a:p>
            <a:pPr lvl="1"/>
            <a:r>
              <a:rPr lang="en-GB" dirty="0" smtClean="0"/>
              <a:t>calculations; </a:t>
            </a:r>
          </a:p>
          <a:p>
            <a:pPr lvl="1"/>
            <a:r>
              <a:rPr lang="en-GB" dirty="0" smtClean="0"/>
              <a:t>correct outcomes </a:t>
            </a:r>
            <a:r>
              <a:rPr lang="en-GB" dirty="0" err="1" smtClean="0"/>
              <a:t>eg</a:t>
            </a:r>
            <a:r>
              <a:rPr lang="en-GB" dirty="0" smtClean="0"/>
              <a:t> layout, values; </a:t>
            </a:r>
          </a:p>
          <a:p>
            <a:pPr lvl="1"/>
            <a:r>
              <a:rPr lang="en-GB" dirty="0" smtClean="0"/>
              <a:t>suitability for client; </a:t>
            </a:r>
          </a:p>
          <a:p>
            <a:pPr lvl="1"/>
            <a:r>
              <a:rPr lang="en-GB" dirty="0" smtClean="0"/>
              <a:t>user testing; </a:t>
            </a:r>
          </a:p>
          <a:p>
            <a:pPr lvl="1"/>
            <a:r>
              <a:rPr lang="en-GB" dirty="0" smtClean="0"/>
              <a:t>test plans using normal, extreme and erroneous data</a:t>
            </a:r>
            <a:endParaRPr lang="en-GB" dirty="0"/>
          </a:p>
        </p:txBody>
      </p:sp>
    </p:spTree>
    <p:extLst>
      <p:ext uri="{BB962C8B-B14F-4D97-AF65-F5344CB8AC3E}">
        <p14:creationId xmlns:p14="http://schemas.microsoft.com/office/powerpoint/2010/main" val="2081045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Test Plans</a:t>
            </a:r>
            <a:endParaRPr lang="en-GB" dirty="0"/>
          </a:p>
        </p:txBody>
      </p:sp>
      <p:sp>
        <p:nvSpPr>
          <p:cNvPr id="3" name="Content Placeholder 2"/>
          <p:cNvSpPr>
            <a:spLocks noGrp="1"/>
          </p:cNvSpPr>
          <p:nvPr>
            <p:ph idx="1"/>
          </p:nvPr>
        </p:nvSpPr>
        <p:spPr/>
        <p:txBody>
          <a:bodyPr/>
          <a:lstStyle/>
          <a:p>
            <a:pPr marL="0" indent="0">
              <a:buNone/>
            </a:pPr>
            <a:r>
              <a:rPr lang="en-GB" dirty="0" smtClean="0"/>
              <a:t>Your test plans should be thorough and test all parts of your spreadsheet model using normal, extreme and erroneous data.</a:t>
            </a:r>
          </a:p>
          <a:p>
            <a:pPr marL="0" indent="0">
              <a:buNone/>
            </a:pPr>
            <a:r>
              <a:rPr lang="en-GB" dirty="0" smtClean="0"/>
              <a:t>Normal data is the type of data that is usually accepted by the spreadsheet. Extreme data is data that is not within the acceptable range for the spreadsheet and erroneous data is data that you know will fail, </a:t>
            </a:r>
            <a:r>
              <a:rPr lang="en-GB" dirty="0" err="1" smtClean="0"/>
              <a:t>e.g</a:t>
            </a:r>
            <a:r>
              <a:rPr lang="en-GB" dirty="0" smtClean="0"/>
              <a:t>, entering TWO instead of 2</a:t>
            </a:r>
            <a:endParaRPr lang="en-GB" dirty="0"/>
          </a:p>
        </p:txBody>
      </p:sp>
    </p:spTree>
    <p:extLst>
      <p:ext uri="{BB962C8B-B14F-4D97-AF65-F5344CB8AC3E}">
        <p14:creationId xmlns:p14="http://schemas.microsoft.com/office/powerpoint/2010/main" val="2960358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Test Plans</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A good test plan will have the following features:</a:t>
            </a:r>
          </a:p>
          <a:p>
            <a:pPr marL="0" indent="0">
              <a:buNone/>
            </a:pPr>
            <a:endParaRPr lang="en-GB" dirty="0" smtClean="0"/>
          </a:p>
          <a:p>
            <a:pPr lvl="1"/>
            <a:r>
              <a:rPr lang="en-GB" dirty="0" smtClean="0"/>
              <a:t>To ensure all aspects of the data are covered, including normal, extreme and erroneous values </a:t>
            </a:r>
          </a:p>
          <a:p>
            <a:pPr lvl="1"/>
            <a:r>
              <a:rPr lang="en-GB" dirty="0" smtClean="0"/>
              <a:t>To document the data used - if anything goes wrong with the system later on, the original data tested can be rechecked. </a:t>
            </a:r>
          </a:p>
          <a:p>
            <a:pPr lvl="1"/>
            <a:r>
              <a:rPr lang="en-GB" dirty="0" smtClean="0"/>
              <a:t>To list the actions taken </a:t>
            </a:r>
          </a:p>
          <a:p>
            <a:pPr lvl="1"/>
            <a:r>
              <a:rPr lang="en-GB" dirty="0" smtClean="0"/>
              <a:t>To enable all tests to be reproduced </a:t>
            </a:r>
          </a:p>
          <a:p>
            <a:pPr lvl="1"/>
            <a:r>
              <a:rPr lang="en-GB" dirty="0" smtClean="0"/>
              <a:t>To list expected results </a:t>
            </a:r>
          </a:p>
          <a:p>
            <a:pPr lvl="1"/>
            <a:r>
              <a:rPr lang="en-GB" dirty="0" smtClean="0"/>
              <a:t>To be able to tie expected results to actual results </a:t>
            </a:r>
          </a:p>
          <a:p>
            <a:pPr marL="0" indent="0">
              <a:buNone/>
            </a:pPr>
            <a:endParaRPr lang="en-GB" dirty="0"/>
          </a:p>
        </p:txBody>
      </p:sp>
    </p:spTree>
    <p:extLst>
      <p:ext uri="{BB962C8B-B14F-4D97-AF65-F5344CB8AC3E}">
        <p14:creationId xmlns:p14="http://schemas.microsoft.com/office/powerpoint/2010/main" val="4096177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Test Plans</a:t>
            </a:r>
            <a:endParaRPr lang="en-GB"/>
          </a:p>
        </p:txBody>
      </p:sp>
      <p:sp>
        <p:nvSpPr>
          <p:cNvPr id="3" name="Content Placeholder 2"/>
          <p:cNvSpPr>
            <a:spLocks noGrp="1"/>
          </p:cNvSpPr>
          <p:nvPr>
            <p:ph idx="1"/>
          </p:nvPr>
        </p:nvSpPr>
        <p:spPr/>
        <p:txBody>
          <a:bodyPr/>
          <a:lstStyle/>
          <a:p>
            <a:pPr marL="0" indent="0">
              <a:buNone/>
            </a:pPr>
            <a:r>
              <a:rPr lang="en-GB" dirty="0" smtClean="0"/>
              <a:t>Your test plan should be displayed in the form of a table with the following headings:</a:t>
            </a:r>
          </a:p>
          <a:p>
            <a:pPr lvl="1"/>
            <a:r>
              <a:rPr lang="en-GB" dirty="0" smtClean="0"/>
              <a:t>Test number</a:t>
            </a:r>
          </a:p>
          <a:p>
            <a:pPr lvl="1"/>
            <a:r>
              <a:rPr lang="en-GB" dirty="0" smtClean="0"/>
              <a:t>Test description - What is being tested?</a:t>
            </a:r>
          </a:p>
          <a:p>
            <a:pPr lvl="1"/>
            <a:r>
              <a:rPr lang="en-GB" dirty="0" smtClean="0"/>
              <a:t>Test data</a:t>
            </a:r>
          </a:p>
          <a:p>
            <a:pPr lvl="1"/>
            <a:r>
              <a:rPr lang="en-GB" dirty="0" smtClean="0"/>
              <a:t>Expected results</a:t>
            </a:r>
          </a:p>
          <a:p>
            <a:pPr lvl="1"/>
            <a:r>
              <a:rPr lang="en-GB" dirty="0" smtClean="0"/>
              <a:t>Actual results</a:t>
            </a:r>
          </a:p>
          <a:p>
            <a:pPr lvl="1"/>
            <a:r>
              <a:rPr lang="en-GB" dirty="0" smtClean="0"/>
              <a:t>Action taken</a:t>
            </a:r>
            <a:endParaRPr lang="en-GB" dirty="0"/>
          </a:p>
        </p:txBody>
      </p:sp>
    </p:spTree>
    <p:extLst>
      <p:ext uri="{BB962C8B-B14F-4D97-AF65-F5344CB8AC3E}">
        <p14:creationId xmlns:p14="http://schemas.microsoft.com/office/powerpoint/2010/main" val="11620349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609</Words>
  <Application>Microsoft Office PowerPoint</Application>
  <PresentationFormat>Widescreen</PresentationFormat>
  <Paragraphs>45</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P7</vt:lpstr>
      <vt:lpstr>Test</vt:lpstr>
      <vt:lpstr>Your testing of the spreadsheet model </vt:lpstr>
      <vt:lpstr>Your testing of the spreadsheet model </vt:lpstr>
      <vt:lpstr>User Testing</vt:lpstr>
      <vt:lpstr>Test plans </vt:lpstr>
      <vt:lpstr>Test Plans</vt:lpstr>
      <vt:lpstr>Test Plans</vt:lpstr>
      <vt:lpstr>Test Plans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 Willis</dc:creator>
  <cp:lastModifiedBy>Willis, Lee</cp:lastModifiedBy>
  <cp:revision>2</cp:revision>
  <dcterms:created xsi:type="dcterms:W3CDTF">2015-03-31T20:44:14Z</dcterms:created>
  <dcterms:modified xsi:type="dcterms:W3CDTF">2015-04-01T08:39:09Z</dcterms:modified>
</cp:coreProperties>
</file>