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303" r:id="rId3"/>
    <p:sldId id="258" r:id="rId4"/>
    <p:sldId id="306" r:id="rId5"/>
    <p:sldId id="307" r:id="rId6"/>
    <p:sldId id="308" r:id="rId7"/>
    <p:sldId id="309" r:id="rId8"/>
    <p:sldId id="310" r:id="rId9"/>
    <p:sldId id="311" r:id="rId10"/>
    <p:sldId id="312" r:id="rId11"/>
    <p:sldId id="259"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300" r:id="rId27"/>
    <p:sldId id="298" r:id="rId28"/>
    <p:sldId id="299" r:id="rId29"/>
    <p:sldId id="301" r:id="rId30"/>
    <p:sldId id="302" r:id="rId31"/>
    <p:sldId id="292" r:id="rId32"/>
    <p:sldId id="295" r:id="rId33"/>
    <p:sldId id="296" r:id="rId34"/>
    <p:sldId id="297" r:id="rId35"/>
    <p:sldId id="267" r:id="rId36"/>
    <p:sldId id="293" r:id="rId37"/>
    <p:sldId id="294" r:id="rId38"/>
    <p:sldId id="30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3" autoAdjust="0"/>
    <p:restoredTop sz="84229" autoAdjust="0"/>
  </p:normalViewPr>
  <p:slideViewPr>
    <p:cSldViewPr>
      <p:cViewPr>
        <p:scale>
          <a:sx n="70" d="100"/>
          <a:sy n="70" d="100"/>
        </p:scale>
        <p:origin x="-1314" y="-168"/>
      </p:cViewPr>
      <p:guideLst>
        <p:guide orient="horz" pos="2160"/>
        <p:guide pos="2880"/>
      </p:guideLst>
    </p:cSldViewPr>
  </p:slideViewPr>
  <p:outlineViewPr>
    <p:cViewPr>
      <p:scale>
        <a:sx n="33" d="100"/>
        <a:sy n="33" d="100"/>
      </p:scale>
      <p:origin x="30" y="0"/>
    </p:cViewPr>
  </p:outlineViewPr>
  <p:notesTextViewPr>
    <p:cViewPr>
      <p:scale>
        <a:sx n="100" d="100"/>
        <a:sy n="100" d="100"/>
      </p:scale>
      <p:origin x="0" y="0"/>
    </p:cViewPr>
  </p:notesTextViewPr>
  <p:sorterViewPr>
    <p:cViewPr>
      <p:scale>
        <a:sx n="66" d="100"/>
        <a:sy n="66" d="100"/>
      </p:scale>
      <p:origin x="0" y="4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1E5FA6-1511-4354-83CC-96EDA33297F9}" type="datetimeFigureOut">
              <a:rPr lang="en-GB" smtClean="0"/>
              <a:pPr/>
              <a:t>12/09/2012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734EFA-B959-442C-A4B2-D05A6F68307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38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734EFA-B959-442C-A4B2-D05A6F68307B}"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38D5FB2-93D5-4F6E-99CE-5A978FDF24B1}" type="datetimeFigureOut">
              <a:rPr lang="en-GB" smtClean="0"/>
              <a:pPr/>
              <a:t>12/09/2012</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36DE8FF-5F0B-48AD-B353-44309B172EFA}"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8D5FB2-93D5-4F6E-99CE-5A978FDF24B1}" type="datetimeFigureOut">
              <a:rPr lang="en-GB" smtClean="0"/>
              <a:pPr/>
              <a:t>12/09/2012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6DE8FF-5F0B-48AD-B353-44309B172EF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8D5FB2-93D5-4F6E-99CE-5A978FDF24B1}" type="datetimeFigureOut">
              <a:rPr lang="en-GB" smtClean="0"/>
              <a:pPr/>
              <a:t>12/09/2012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6DE8FF-5F0B-48AD-B353-44309B172EF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457200" y="1052736"/>
            <a:ext cx="7467600" cy="542121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38D5FB2-93D5-4F6E-99CE-5A978FDF24B1}" type="datetimeFigureOut">
              <a:rPr lang="en-GB" smtClean="0"/>
              <a:pPr/>
              <a:t>12/09/2012</a:t>
            </a:fld>
            <a:endParaRPr lang="en-GB"/>
          </a:p>
        </p:txBody>
      </p:sp>
      <p:sp>
        <p:nvSpPr>
          <p:cNvPr id="9" name="Slide Number Placeholder 8"/>
          <p:cNvSpPr>
            <a:spLocks noGrp="1"/>
          </p:cNvSpPr>
          <p:nvPr>
            <p:ph type="sldNum" sz="quarter" idx="15"/>
          </p:nvPr>
        </p:nvSpPr>
        <p:spPr/>
        <p:txBody>
          <a:bodyPr rtlCol="0"/>
          <a:lstStyle/>
          <a:p>
            <a:fld id="{F36DE8FF-5F0B-48AD-B353-44309B172EFA}" type="slidenum">
              <a:rPr lang="en-GB" smtClean="0"/>
              <a:pPr/>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normAutofit/>
          </a:bodyPr>
          <a:lstStyle>
            <a:lvl1pPr algn="l">
              <a:buNone/>
              <a:defRPr sz="48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38D5FB2-93D5-4F6E-99CE-5A978FDF24B1}" type="datetimeFigureOut">
              <a:rPr lang="en-GB" smtClean="0"/>
              <a:pPr/>
              <a:t>12/09/2012</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36DE8FF-5F0B-48AD-B353-44309B172EFA}"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38D5FB2-93D5-4F6E-99CE-5A978FDF24B1}" type="datetimeFigureOut">
              <a:rPr lang="en-GB" smtClean="0"/>
              <a:pPr/>
              <a:t>12/09/2012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6DE8FF-5F0B-48AD-B353-44309B172EFA}" type="slidenum">
              <a:rPr lang="en-GB" smtClean="0"/>
              <a:pPr/>
              <a:t>‹#›</a:t>
            </a:fld>
            <a:endParaRPr lang="en-GB"/>
          </a:p>
        </p:txBody>
      </p:sp>
      <p:sp>
        <p:nvSpPr>
          <p:cNvPr id="9" name="Content Placeholder 8"/>
          <p:cNvSpPr>
            <a:spLocks noGrp="1"/>
          </p:cNvSpPr>
          <p:nvPr>
            <p:ph sz="quarter" idx="1"/>
          </p:nvPr>
        </p:nvSpPr>
        <p:spPr>
          <a:xfrm>
            <a:off x="457200" y="1052736"/>
            <a:ext cx="3657600" cy="511946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052736"/>
            <a:ext cx="3657600" cy="511946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38D5FB2-93D5-4F6E-99CE-5A978FDF24B1}" type="datetimeFigureOut">
              <a:rPr lang="en-GB" smtClean="0"/>
              <a:pPr/>
              <a:t>12/09/2012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6DE8FF-5F0B-48AD-B353-44309B172EFA}" type="slidenum">
              <a:rPr lang="en-GB" smtClean="0"/>
              <a:pPr/>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38D5FB2-93D5-4F6E-99CE-5A978FDF24B1}" type="datetimeFigureOut">
              <a:rPr lang="en-GB" smtClean="0"/>
              <a:pPr/>
              <a:t>12/09/2012</a:t>
            </a:fld>
            <a:endParaRPr lang="en-GB"/>
          </a:p>
        </p:txBody>
      </p:sp>
      <p:sp>
        <p:nvSpPr>
          <p:cNvPr id="7" name="Slide Number Placeholder 6"/>
          <p:cNvSpPr>
            <a:spLocks noGrp="1"/>
          </p:cNvSpPr>
          <p:nvPr>
            <p:ph type="sldNum" sz="quarter" idx="11"/>
          </p:nvPr>
        </p:nvSpPr>
        <p:spPr/>
        <p:txBody>
          <a:bodyPr rtlCol="0"/>
          <a:lstStyle/>
          <a:p>
            <a:fld id="{F36DE8FF-5F0B-48AD-B353-44309B172EFA}" type="slidenum">
              <a:rPr lang="en-GB" smtClean="0"/>
              <a:pPr/>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D5FB2-93D5-4F6E-99CE-5A978FDF24B1}" type="datetimeFigureOut">
              <a:rPr lang="en-GB" smtClean="0"/>
              <a:pPr/>
              <a:t>12/09/2012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6DE8FF-5F0B-48AD-B353-44309B172EF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noAutofit/>
          </a:bodyPr>
          <a:lstStyle>
            <a:lvl1pPr algn="l">
              <a:buNone/>
              <a:defRPr sz="28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38D5FB2-93D5-4F6E-99CE-5A978FDF24B1}" type="datetimeFigureOut">
              <a:rPr lang="en-GB" smtClean="0"/>
              <a:pPr/>
              <a:t>12/09/2012</a:t>
            </a:fld>
            <a:endParaRPr lang="en-GB"/>
          </a:p>
        </p:txBody>
      </p:sp>
      <p:sp>
        <p:nvSpPr>
          <p:cNvPr id="22" name="Slide Number Placeholder 21"/>
          <p:cNvSpPr>
            <a:spLocks noGrp="1"/>
          </p:cNvSpPr>
          <p:nvPr>
            <p:ph type="sldNum" sz="quarter" idx="15"/>
          </p:nvPr>
        </p:nvSpPr>
        <p:spPr/>
        <p:txBody>
          <a:bodyPr rtlCol="0"/>
          <a:lstStyle/>
          <a:p>
            <a:fld id="{F36DE8FF-5F0B-48AD-B353-44309B172EFA}" type="slidenum">
              <a:rPr lang="en-GB" smtClean="0"/>
              <a:pPr/>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noAutofit/>
          </a:bodyPr>
          <a:lstStyle>
            <a:lvl1pPr algn="l">
              <a:buNone/>
              <a:defRPr sz="28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38D5FB2-93D5-4F6E-99CE-5A978FDF24B1}" type="datetimeFigureOut">
              <a:rPr lang="en-GB" smtClean="0"/>
              <a:pPr/>
              <a:t>12/09/2012</a:t>
            </a:fld>
            <a:endParaRPr lang="en-GB"/>
          </a:p>
        </p:txBody>
      </p:sp>
      <p:sp>
        <p:nvSpPr>
          <p:cNvPr id="18" name="Slide Number Placeholder 17"/>
          <p:cNvSpPr>
            <a:spLocks noGrp="1"/>
          </p:cNvSpPr>
          <p:nvPr>
            <p:ph type="sldNum" sz="quarter" idx="11"/>
          </p:nvPr>
        </p:nvSpPr>
        <p:spPr/>
        <p:txBody>
          <a:bodyPr rtlCol="0"/>
          <a:lstStyle/>
          <a:p>
            <a:fld id="{F36DE8FF-5F0B-48AD-B353-44309B172EFA}" type="slidenum">
              <a:rPr lang="en-GB" smtClean="0"/>
              <a:pPr/>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70609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052736"/>
            <a:ext cx="7467600" cy="5421216"/>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38D5FB2-93D5-4F6E-99CE-5A978FDF24B1}" type="datetimeFigureOut">
              <a:rPr lang="en-GB" smtClean="0"/>
              <a:pPr/>
              <a:t>12/09/2012</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36DE8FF-5F0B-48AD-B353-44309B172EF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5.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2.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5.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3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31.xml"/><Relationship Id="rId2" Type="http://schemas.openxmlformats.org/officeDocument/2006/relationships/notesSlide" Target="../notesSlides/notesSlide2.xml"/><Relationship Id="rId16" Type="http://schemas.openxmlformats.org/officeDocument/2006/relationships/slide" Target="slide37.xml"/><Relationship Id="rId1" Type="http://schemas.openxmlformats.org/officeDocument/2006/relationships/slideLayout" Target="../slideLayouts/slideLayout4.xml"/><Relationship Id="rId6" Type="http://schemas.openxmlformats.org/officeDocument/2006/relationships/slide" Target="slide11.xml"/><Relationship Id="rId11" Type="http://schemas.openxmlformats.org/officeDocument/2006/relationships/slide" Target="slide27.xml"/><Relationship Id="rId5" Type="http://schemas.openxmlformats.org/officeDocument/2006/relationships/slide" Target="slide10.xml"/><Relationship Id="rId15" Type="http://schemas.openxmlformats.org/officeDocument/2006/relationships/slide" Target="slide36.xml"/><Relationship Id="rId10" Type="http://schemas.openxmlformats.org/officeDocument/2006/relationships/slide" Target="slide26.xml"/><Relationship Id="rId4" Type="http://schemas.openxmlformats.org/officeDocument/2006/relationships/slide" Target="slide4.xml"/><Relationship Id="rId9" Type="http://schemas.openxmlformats.org/officeDocument/2006/relationships/slide" Target="slide23.xml"/><Relationship Id="rId14" Type="http://schemas.openxmlformats.org/officeDocument/2006/relationships/slide" Target="slide28.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1.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5.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6.png"/><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46.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slide" Target="slide2.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6600" dirty="0" smtClean="0"/>
              <a:t>Spreadsheet Skills</a:t>
            </a:r>
            <a:endParaRPr lang="en-GB" sz="6600" dirty="0"/>
          </a:p>
        </p:txBody>
      </p:sp>
      <p:sp>
        <p:nvSpPr>
          <p:cNvPr id="3" name="Subtitle 2"/>
          <p:cNvSpPr>
            <a:spLocks noGrp="1"/>
          </p:cNvSpPr>
          <p:nvPr>
            <p:ph type="subTitle" idx="1"/>
          </p:nvPr>
        </p:nvSpPr>
        <p:spPr/>
        <p:txBody>
          <a:bodyPr>
            <a:normAutofit lnSpcReduction="10000"/>
          </a:bodyPr>
          <a:lstStyle/>
          <a:p>
            <a:endParaRPr lang="en-GB" dirty="0" smtClean="0"/>
          </a:p>
          <a:p>
            <a:endParaRPr lang="en-GB" dirty="0" smtClean="0"/>
          </a:p>
          <a:p>
            <a:endParaRPr lang="en-GB" dirty="0" smtClean="0"/>
          </a:p>
          <a:p>
            <a:r>
              <a:rPr lang="en-GB" dirty="0" smtClean="0"/>
              <a:t>For use with BTEC Unit 42 – Spreadsheet Modelling</a:t>
            </a:r>
            <a:endParaRPr lang="en-GB" dirty="0"/>
          </a:p>
        </p:txBody>
      </p:sp>
      <p:pic>
        <p:nvPicPr>
          <p:cNvPr id="26626" name="Picture 2" descr="http://i645.photobucket.com/albums/uu179/kolektorfilm/Logo/Microsoft-Excel-2007-Logo.png?t=1256263361"/>
          <p:cNvPicPr>
            <a:picLocks noChangeAspect="1" noChangeArrowheads="1"/>
          </p:cNvPicPr>
          <p:nvPr/>
        </p:nvPicPr>
        <p:blipFill>
          <a:blip r:embed="rId3" cstate="print"/>
          <a:srcRect/>
          <a:stretch>
            <a:fillRect/>
          </a:stretch>
        </p:blipFill>
        <p:spPr bwMode="auto">
          <a:xfrm>
            <a:off x="6516216" y="188640"/>
            <a:ext cx="2381250" cy="2381250"/>
          </a:xfrm>
          <a:prstGeom prst="rect">
            <a:avLst/>
          </a:prstGeom>
          <a:noFill/>
        </p:spPr>
      </p:pic>
    </p:spTree>
  </p:cSld>
  <p:clrMapOvr>
    <a:masterClrMapping/>
  </p:clrMapOvr>
  <p:transition advClick="0" advTm="2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OR Functions</a:t>
            </a:r>
            <a:endParaRPr lang="en-GB" dirty="0"/>
          </a:p>
        </p:txBody>
      </p:sp>
      <p:sp>
        <p:nvSpPr>
          <p:cNvPr id="3" name="Content Placeholder 2"/>
          <p:cNvSpPr>
            <a:spLocks noGrp="1"/>
          </p:cNvSpPr>
          <p:nvPr>
            <p:ph sz="quarter" idx="1"/>
          </p:nvPr>
        </p:nvSpPr>
        <p:spPr>
          <a:xfrm>
            <a:off x="457200" y="1052736"/>
            <a:ext cx="7571184" cy="5544616"/>
          </a:xfrm>
        </p:spPr>
        <p:txBody>
          <a:bodyPr>
            <a:normAutofit lnSpcReduction="10000"/>
          </a:bodyPr>
          <a:lstStyle/>
          <a:p>
            <a:r>
              <a:rPr lang="en-GB" dirty="0" smtClean="0"/>
              <a:t>You will need to add an OR function to your spreadsheet. We will do this on the Title Data sheet.</a:t>
            </a:r>
          </a:p>
          <a:p>
            <a:endParaRPr lang="en-GB" dirty="0" smtClean="0"/>
          </a:p>
          <a:p>
            <a:endParaRPr lang="en-GB" dirty="0" smtClean="0"/>
          </a:p>
          <a:p>
            <a:endParaRPr lang="en-GB" dirty="0" smtClean="0"/>
          </a:p>
          <a:p>
            <a:endParaRPr lang="en-GB" dirty="0" smtClean="0"/>
          </a:p>
          <a:p>
            <a:r>
              <a:rPr lang="en-GB" dirty="0" smtClean="0"/>
              <a:t>Enter this formula to the right of the last profit cell on your sheet. It will look for any profitable months and return one message, if there are no profitable months, it will give you another message:</a:t>
            </a:r>
          </a:p>
          <a:p>
            <a:pPr>
              <a:buNone/>
            </a:pPr>
            <a:r>
              <a:rPr lang="en-GB" dirty="0" smtClean="0"/>
              <a:t>	=IF(OR(B8&gt;0,C8&gt;0,D8&gt;0,E8&gt;0,F8&gt;0,G8&gt;0,H8&gt;0,I8&gt;0,J8&gt;0,K8&gt;0,L8&gt;0,M8&gt;0),"Some Profitable </a:t>
            </a:r>
            <a:r>
              <a:rPr lang="en-GB" dirty="0" err="1" smtClean="0"/>
              <a:t>Months","NO</a:t>
            </a:r>
            <a:r>
              <a:rPr lang="en-GB" dirty="0" smtClean="0"/>
              <a:t> PROFITABLE MONTHS!")</a:t>
            </a:r>
          </a:p>
          <a:p>
            <a:r>
              <a:rPr lang="en-GB" dirty="0" smtClean="0"/>
              <a:t>Check your cell references when you enter </a:t>
            </a:r>
            <a:r>
              <a:rPr lang="en-GB" smtClean="0"/>
              <a:t>this formula.</a:t>
            </a:r>
            <a:endParaRPr lang="en-GB" dirty="0" smtClean="0"/>
          </a:p>
          <a:p>
            <a:endParaRPr lang="en-GB" dirty="0" smtClean="0"/>
          </a:p>
          <a:p>
            <a:pPr>
              <a:buNone/>
            </a:pPr>
            <a:endParaRPr lang="en-GB" dirty="0"/>
          </a:p>
        </p:txBody>
      </p:sp>
      <p:pic>
        <p:nvPicPr>
          <p:cNvPr id="29701" name="Picture 5"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3" cstate="print"/>
          <a:srcRect/>
          <a:stretch>
            <a:fillRect/>
          </a:stretch>
        </p:blipFill>
        <p:spPr bwMode="auto">
          <a:xfrm>
            <a:off x="8100392" y="6309320"/>
            <a:ext cx="288032" cy="288032"/>
          </a:xfrm>
          <a:prstGeom prst="rect">
            <a:avLst/>
          </a:prstGeom>
          <a:noFill/>
        </p:spPr>
      </p:pic>
      <p:pic>
        <p:nvPicPr>
          <p:cNvPr id="10"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3" cstate="print"/>
          <a:srcRect/>
          <a:stretch>
            <a:fillRect/>
          </a:stretch>
        </p:blipFill>
        <p:spPr bwMode="auto">
          <a:xfrm flipH="1">
            <a:off x="8460432" y="6309320"/>
            <a:ext cx="288032" cy="288032"/>
          </a:xfrm>
          <a:prstGeom prst="rect">
            <a:avLst/>
          </a:prstGeom>
          <a:noFill/>
        </p:spPr>
      </p:pic>
      <p:pic>
        <p:nvPicPr>
          <p:cNvPr id="8194" name="Picture 2" descr="C:\Users\STMWO\AppData\Local\Microsoft\Windows\Temporary Internet Files\Content.IE5\O87MT5G6\MC900442122[1].png">
            <a:hlinkClick r:id="rId4" action="ppaction://hlinksldjump"/>
          </p:cNvPr>
          <p:cNvPicPr>
            <a:picLocks noChangeAspect="1" noChangeArrowheads="1"/>
          </p:cNvPicPr>
          <p:nvPr/>
        </p:nvPicPr>
        <p:blipFill>
          <a:blip r:embed="rId5" cstate="print"/>
          <a:srcRect/>
          <a:stretch>
            <a:fillRect/>
          </a:stretch>
        </p:blipFill>
        <p:spPr bwMode="auto">
          <a:xfrm>
            <a:off x="8130852" y="5674896"/>
            <a:ext cx="617612" cy="613439"/>
          </a:xfrm>
          <a:prstGeom prst="rect">
            <a:avLst/>
          </a:prstGeom>
          <a:noFill/>
        </p:spPr>
      </p:pic>
      <p:pic>
        <p:nvPicPr>
          <p:cNvPr id="6147" name="Picture 3"/>
          <p:cNvPicPr>
            <a:picLocks noChangeAspect="1" noChangeArrowheads="1"/>
          </p:cNvPicPr>
          <p:nvPr/>
        </p:nvPicPr>
        <p:blipFill>
          <a:blip r:embed="rId6" cstate="print"/>
          <a:srcRect/>
          <a:stretch>
            <a:fillRect/>
          </a:stretch>
        </p:blipFill>
        <p:spPr bwMode="auto">
          <a:xfrm>
            <a:off x="168857" y="1916832"/>
            <a:ext cx="8723623" cy="1584176"/>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706090"/>
          </a:xfrm>
        </p:spPr>
        <p:txBody>
          <a:bodyPr>
            <a:normAutofit/>
          </a:bodyPr>
          <a:lstStyle/>
          <a:p>
            <a:r>
              <a:rPr lang="en-GB" sz="3600" dirty="0" smtClean="0"/>
              <a:t>Create a simple password protection system</a:t>
            </a:r>
            <a:endParaRPr lang="en-US" sz="3600" dirty="0" smtClean="0"/>
          </a:p>
        </p:txBody>
      </p:sp>
      <p:sp>
        <p:nvSpPr>
          <p:cNvPr id="3" name="Content Placeholder 2"/>
          <p:cNvSpPr>
            <a:spLocks noGrp="1"/>
          </p:cNvSpPr>
          <p:nvPr>
            <p:ph sz="quarter" idx="1"/>
          </p:nvPr>
        </p:nvSpPr>
        <p:spPr/>
        <p:txBody>
          <a:bodyPr/>
          <a:lstStyle/>
          <a:p>
            <a:r>
              <a:rPr lang="en-GB" dirty="0" smtClean="0"/>
              <a:t>Create a sheet called Passwords with Names and Passwords listed in a table. </a:t>
            </a:r>
            <a:endParaRPr lang="en-GB" dirty="0"/>
          </a:p>
        </p:txBody>
      </p:sp>
      <p:pic>
        <p:nvPicPr>
          <p:cNvPr id="6" name="Picture 5"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3" cstate="print"/>
          <a:srcRect/>
          <a:stretch>
            <a:fillRect/>
          </a:stretch>
        </p:blipFill>
        <p:spPr bwMode="auto">
          <a:xfrm>
            <a:off x="8100392" y="6309320"/>
            <a:ext cx="288032" cy="288032"/>
          </a:xfrm>
          <a:prstGeom prst="rect">
            <a:avLst/>
          </a:prstGeom>
          <a:noFill/>
        </p:spPr>
      </p:pic>
      <p:pic>
        <p:nvPicPr>
          <p:cNvPr id="7"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3" cstate="print"/>
          <a:srcRect/>
          <a:stretch>
            <a:fillRect/>
          </a:stretch>
        </p:blipFill>
        <p:spPr bwMode="auto">
          <a:xfrm flipH="1">
            <a:off x="8460432" y="6309320"/>
            <a:ext cx="288032" cy="288032"/>
          </a:xfrm>
          <a:prstGeom prst="rect">
            <a:avLst/>
          </a:prstGeom>
          <a:noFill/>
        </p:spPr>
      </p:pic>
      <p:pic>
        <p:nvPicPr>
          <p:cNvPr id="8" name="Picture 2"/>
          <p:cNvPicPr>
            <a:picLocks noChangeAspect="1" noChangeArrowheads="1"/>
          </p:cNvPicPr>
          <p:nvPr/>
        </p:nvPicPr>
        <p:blipFill>
          <a:blip r:embed="rId4" cstate="print"/>
          <a:srcRect/>
          <a:stretch>
            <a:fillRect/>
          </a:stretch>
        </p:blipFill>
        <p:spPr>
          <a:xfrm>
            <a:off x="4301701" y="1571625"/>
            <a:ext cx="4256512" cy="4161631"/>
          </a:xfrm>
          <a:prstGeom prst="rect">
            <a:avLst/>
          </a:prstGeom>
          <a:noFill/>
        </p:spPr>
      </p:pic>
      <p:sp>
        <p:nvSpPr>
          <p:cNvPr id="9" name="Title 1"/>
          <p:cNvSpPr txBox="1">
            <a:spLocks/>
          </p:cNvSpPr>
          <p:nvPr/>
        </p:nvSpPr>
        <p:spPr>
          <a:xfrm>
            <a:off x="251520" y="1772816"/>
            <a:ext cx="3929063" cy="3929062"/>
          </a:xfrm>
          <a:prstGeom prst="rect">
            <a:avLst/>
          </a:prstGeom>
        </p:spPr>
        <p:txBody>
          <a:bodyPr anchor="ctr">
            <a:normAutofit fontScale="75000" lnSpcReduction="20000"/>
          </a:bodyPr>
          <a:lstStyle/>
          <a:p>
            <a:pPr marL="742950" indent="-742950" algn="r" fontAlgn="auto">
              <a:spcAft>
                <a:spcPts val="0"/>
              </a:spcAft>
              <a:defRPr/>
            </a:pPr>
            <a:r>
              <a:rPr lang="en-GB" sz="2100" dirty="0">
                <a:latin typeface="+mj-lt"/>
                <a:ea typeface="+mj-ea"/>
                <a:cs typeface="+mj-cs"/>
              </a:rPr>
              <a:t>Make sure the list is </a:t>
            </a:r>
          </a:p>
          <a:p>
            <a:pPr marL="742950" indent="-742950" algn="r" fontAlgn="auto">
              <a:spcAft>
                <a:spcPts val="0"/>
              </a:spcAft>
              <a:defRPr/>
            </a:pPr>
            <a:r>
              <a:rPr lang="en-GB" sz="2100" dirty="0">
                <a:latin typeface="+mj-lt"/>
                <a:ea typeface="+mj-ea"/>
                <a:cs typeface="+mj-cs"/>
              </a:rPr>
              <a:t>sorted alphabetically.</a:t>
            </a:r>
          </a:p>
          <a:p>
            <a:pPr marL="742950" indent="-742950" fontAlgn="auto">
              <a:spcAft>
                <a:spcPts val="0"/>
              </a:spcAft>
              <a:defRPr/>
            </a:pPr>
            <a:endParaRPr lang="en-GB" sz="2100" dirty="0">
              <a:latin typeface="+mj-lt"/>
              <a:ea typeface="+mj-ea"/>
              <a:cs typeface="+mj-cs"/>
            </a:endParaRPr>
          </a:p>
          <a:p>
            <a:pPr marL="742950" indent="-742950" algn="r" fontAlgn="auto">
              <a:spcAft>
                <a:spcPts val="0"/>
              </a:spcAft>
              <a:defRPr/>
            </a:pPr>
            <a:r>
              <a:rPr lang="en-GB" sz="2100" dirty="0">
                <a:latin typeface="+mj-lt"/>
                <a:ea typeface="+mj-ea"/>
                <a:cs typeface="+mj-cs"/>
              </a:rPr>
              <a:t>This is very important.</a:t>
            </a:r>
          </a:p>
          <a:p>
            <a:pPr marL="742950" indent="-742950" algn="r" fontAlgn="auto">
              <a:spcAft>
                <a:spcPts val="0"/>
              </a:spcAft>
              <a:defRPr/>
            </a:pPr>
            <a:r>
              <a:rPr lang="en-GB" sz="2100" dirty="0">
                <a:latin typeface="+mj-lt"/>
                <a:ea typeface="+mj-ea"/>
                <a:cs typeface="+mj-cs"/>
              </a:rPr>
              <a:t>We will be using a lookup statement later, and these demand that lists are sorted!</a:t>
            </a:r>
          </a:p>
          <a:p>
            <a:pPr marL="742950" indent="-742950" algn="r" fontAlgn="auto">
              <a:spcAft>
                <a:spcPts val="0"/>
              </a:spcAft>
              <a:defRPr/>
            </a:pPr>
            <a:endParaRPr lang="en-GB" sz="2100" dirty="0">
              <a:latin typeface="+mj-lt"/>
              <a:ea typeface="+mj-ea"/>
              <a:cs typeface="+mj-cs"/>
            </a:endParaRPr>
          </a:p>
          <a:p>
            <a:pPr marL="742950" indent="-742950" algn="r" fontAlgn="auto">
              <a:spcAft>
                <a:spcPts val="0"/>
              </a:spcAft>
              <a:defRPr/>
            </a:pPr>
            <a:r>
              <a:rPr lang="en-GB" sz="2100" dirty="0">
                <a:latin typeface="+mj-lt"/>
                <a:ea typeface="+mj-ea"/>
                <a:cs typeface="+mj-cs"/>
              </a:rPr>
              <a:t>Eventually this sheet will be hidden, and the range(B2:B4) can be formatted so the font colour is white. This will make the passwords ‘invisible’ to a novice user.</a:t>
            </a:r>
          </a:p>
          <a:p>
            <a:pPr marL="742950" indent="-742950" algn="r" fontAlgn="auto">
              <a:spcAft>
                <a:spcPts val="0"/>
              </a:spcAft>
              <a:defRPr/>
            </a:pPr>
            <a:endParaRPr lang="en-GB" sz="2100" dirty="0">
              <a:latin typeface="+mj-lt"/>
              <a:ea typeface="+mj-ea"/>
              <a:cs typeface="+mj-cs"/>
            </a:endParaRPr>
          </a:p>
          <a:p>
            <a:pPr marL="742950" indent="-742950" algn="r" fontAlgn="auto">
              <a:spcAft>
                <a:spcPts val="0"/>
              </a:spcAft>
              <a:defRPr/>
            </a:pPr>
            <a:r>
              <a:rPr lang="en-GB" sz="2100" dirty="0">
                <a:latin typeface="+mj-lt"/>
                <a:ea typeface="+mj-ea"/>
                <a:cs typeface="+mj-cs"/>
              </a:rPr>
              <a:t>The data in this table is contained in A2:B4</a:t>
            </a:r>
          </a:p>
          <a:p>
            <a:pPr marL="742950" indent="-742950" algn="r" fontAlgn="auto">
              <a:spcAft>
                <a:spcPts val="0"/>
              </a:spcAft>
              <a:defRPr/>
            </a:pPr>
            <a:r>
              <a:rPr lang="en-GB" sz="2100" dirty="0">
                <a:latin typeface="+mj-lt"/>
                <a:ea typeface="+mj-ea"/>
                <a:cs typeface="+mj-cs"/>
              </a:rPr>
              <a:t>Think of it as a simple table, where the names are in column 1 and the passwords are in column 2</a:t>
            </a:r>
          </a:p>
        </p:txBody>
      </p:sp>
      <p:pic>
        <p:nvPicPr>
          <p:cNvPr id="2050" name="Picture 2"/>
          <p:cNvPicPr>
            <a:picLocks noChangeAspect="1" noChangeArrowheads="1"/>
          </p:cNvPicPr>
          <p:nvPr/>
        </p:nvPicPr>
        <p:blipFill>
          <a:blip r:embed="rId5" cstate="print"/>
          <a:srcRect/>
          <a:stretch>
            <a:fillRect/>
          </a:stretch>
        </p:blipFill>
        <p:spPr bwMode="auto">
          <a:xfrm>
            <a:off x="467544" y="5517232"/>
            <a:ext cx="1704975" cy="1133475"/>
          </a:xfrm>
          <a:prstGeom prst="rect">
            <a:avLst/>
          </a:prstGeom>
          <a:noFill/>
          <a:ln w="9525">
            <a:noFill/>
            <a:miter lim="800000"/>
            <a:headEnd/>
            <a:tailEnd/>
          </a:ln>
        </p:spPr>
      </p:pic>
      <p:sp>
        <p:nvSpPr>
          <p:cNvPr id="10" name="TextBox 9"/>
          <p:cNvSpPr txBox="1"/>
          <p:nvPr/>
        </p:nvSpPr>
        <p:spPr>
          <a:xfrm>
            <a:off x="2195737" y="5805264"/>
            <a:ext cx="5472608" cy="584775"/>
          </a:xfrm>
          <a:prstGeom prst="rect">
            <a:avLst/>
          </a:prstGeom>
          <a:noFill/>
        </p:spPr>
        <p:txBody>
          <a:bodyPr wrap="square" rtlCol="0">
            <a:spAutoFit/>
          </a:bodyPr>
          <a:lstStyle/>
          <a:p>
            <a:r>
              <a:rPr lang="en-GB" sz="1600" dirty="0" smtClean="0"/>
              <a:t>Highlight A2 to B4, and call it password. This is now a named range.</a:t>
            </a:r>
            <a:endParaRPr lang="en-GB" sz="1600" dirty="0"/>
          </a:p>
        </p:txBody>
      </p:sp>
      <p:sp>
        <p:nvSpPr>
          <p:cNvPr id="11" name="Rectangle 10"/>
          <p:cNvSpPr/>
          <p:nvPr/>
        </p:nvSpPr>
        <p:spPr>
          <a:xfrm>
            <a:off x="791570" y="6114197"/>
            <a:ext cx="1332158" cy="504968"/>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a:stCxn id="11" idx="0"/>
          </p:cNvCxnSpPr>
          <p:nvPr/>
        </p:nvCxnSpPr>
        <p:spPr>
          <a:xfrm flipH="1" flipV="1">
            <a:off x="1364776" y="5732060"/>
            <a:ext cx="92873" cy="382137"/>
          </a:xfrm>
          <a:prstGeom prst="straightConnector1">
            <a:avLst/>
          </a:prstGeom>
          <a:ln w="381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2" descr="C:\Users\STMWO\AppData\Local\Microsoft\Windows\Temporary Internet Files\Content.IE5\O87MT5G6\MC900442122[1].png">
            <a:hlinkClick r:id="rId6" action="ppaction://hlinksldjump"/>
          </p:cNvPr>
          <p:cNvPicPr>
            <a:picLocks noChangeAspect="1" noChangeArrowheads="1"/>
          </p:cNvPicPr>
          <p:nvPr/>
        </p:nvPicPr>
        <p:blipFill>
          <a:blip r:embed="rId7" cstate="print"/>
          <a:srcRect/>
          <a:stretch>
            <a:fillRect/>
          </a:stretch>
        </p:blipFill>
        <p:spPr bwMode="auto">
          <a:xfrm>
            <a:off x="8130852" y="5674896"/>
            <a:ext cx="617612" cy="613439"/>
          </a:xfrm>
          <a:prstGeom prst="rect">
            <a:avLst/>
          </a:prstGeom>
          <a:noFill/>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p:cNvPicPr>
            <a:picLocks noGrp="1" noChangeAspect="1" noChangeArrowheads="1"/>
          </p:cNvPicPr>
          <p:nvPr>
            <p:ph idx="1"/>
          </p:nvPr>
        </p:nvPicPr>
        <p:blipFill>
          <a:blip r:embed="rId3" cstate="print"/>
          <a:srcRect/>
          <a:stretch>
            <a:fillRect/>
          </a:stretch>
        </p:blipFill>
        <p:spPr>
          <a:xfrm>
            <a:off x="4594225" y="1571625"/>
            <a:ext cx="3298825" cy="4525963"/>
          </a:xfrm>
          <a:noFill/>
        </p:spPr>
      </p:pic>
      <p:sp>
        <p:nvSpPr>
          <p:cNvPr id="4" name="Title 1"/>
          <p:cNvSpPr txBox="1">
            <a:spLocks/>
          </p:cNvSpPr>
          <p:nvPr/>
        </p:nvSpPr>
        <p:spPr>
          <a:xfrm>
            <a:off x="214313" y="1571625"/>
            <a:ext cx="1857375" cy="4500563"/>
          </a:xfrm>
          <a:prstGeom prst="rect">
            <a:avLst/>
          </a:prstGeom>
        </p:spPr>
        <p:txBody>
          <a:bodyPr anchor="ctr">
            <a:normAutofit fontScale="97500"/>
          </a:bodyPr>
          <a:lstStyle/>
          <a:p>
            <a:pPr marL="742950" indent="-742950" algn="ctr" fontAlgn="auto">
              <a:spcAft>
                <a:spcPts val="0"/>
              </a:spcAft>
              <a:defRPr/>
            </a:pPr>
            <a:r>
              <a:rPr lang="en-GB" sz="4400" dirty="0" smtClean="0">
                <a:latin typeface="+mj-lt"/>
                <a:ea typeface="+mj-ea"/>
                <a:cs typeface="+mj-cs"/>
              </a:rPr>
              <a:t/>
            </a:r>
            <a:br>
              <a:rPr lang="en-GB" sz="4400" dirty="0" smtClean="0">
                <a:latin typeface="+mj-lt"/>
                <a:ea typeface="+mj-ea"/>
                <a:cs typeface="+mj-cs"/>
              </a:rPr>
            </a:br>
            <a:r>
              <a:rPr lang="en-GB" sz="4400" dirty="0" smtClean="0">
                <a:latin typeface="+mj-lt"/>
                <a:ea typeface="+mj-ea"/>
                <a:cs typeface="+mj-cs"/>
              </a:rPr>
              <a:t> </a:t>
            </a:r>
            <a:endParaRPr lang="en-US" sz="4400" dirty="0">
              <a:latin typeface="+mj-lt"/>
              <a:ea typeface="+mj-ea"/>
              <a:cs typeface="+mj-cs"/>
            </a:endParaRPr>
          </a:p>
        </p:txBody>
      </p:sp>
      <p:sp>
        <p:nvSpPr>
          <p:cNvPr id="5" name="Title 1"/>
          <p:cNvSpPr txBox="1">
            <a:spLocks/>
          </p:cNvSpPr>
          <p:nvPr/>
        </p:nvSpPr>
        <p:spPr>
          <a:xfrm>
            <a:off x="714375" y="2000250"/>
            <a:ext cx="3929063" cy="3929063"/>
          </a:xfrm>
          <a:prstGeom prst="rect">
            <a:avLst/>
          </a:prstGeom>
        </p:spPr>
        <p:txBody>
          <a:bodyPr anchor="ctr">
            <a:normAutofit fontScale="97500"/>
          </a:bodyPr>
          <a:lstStyle/>
          <a:p>
            <a:pPr marL="742950" indent="-742950" algn="r" fontAlgn="auto">
              <a:spcAft>
                <a:spcPts val="0"/>
              </a:spcAft>
              <a:defRPr/>
            </a:pPr>
            <a:r>
              <a:rPr lang="en-GB" sz="2100" dirty="0">
                <a:latin typeface="+mj-lt"/>
                <a:ea typeface="+mj-ea"/>
                <a:cs typeface="+mj-cs"/>
              </a:rPr>
              <a:t>Again, cell B4 can be formatted so the password is not visible.</a:t>
            </a:r>
          </a:p>
          <a:p>
            <a:pPr marL="742950" indent="-742950" algn="r" fontAlgn="auto">
              <a:spcAft>
                <a:spcPts val="0"/>
              </a:spcAft>
              <a:defRPr/>
            </a:pPr>
            <a:r>
              <a:rPr lang="en-GB" sz="2100" dirty="0">
                <a:latin typeface="+mj-lt"/>
                <a:ea typeface="+mj-ea"/>
                <a:cs typeface="+mj-cs"/>
              </a:rPr>
              <a:t>Leave this for the moment as it’s easier to test.</a:t>
            </a: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6" name="Content Placeholder 2"/>
          <p:cNvSpPr txBox="1">
            <a:spLocks/>
          </p:cNvSpPr>
          <p:nvPr/>
        </p:nvSpPr>
        <p:spPr>
          <a:xfrm>
            <a:off x="457200" y="1052736"/>
            <a:ext cx="7467600" cy="5421216"/>
          </a:xfrm>
          <a:prstGeom prst="rect">
            <a:avLst/>
          </a:prstGeom>
        </p:spPr>
        <p:txBody>
          <a:bodyPr vert="horz">
            <a:normAutofit/>
          </a:bodyPr>
          <a:lstStyle/>
          <a:p>
            <a:pPr marL="274320" lvl="0" indent="-274320">
              <a:spcBef>
                <a:spcPts val="600"/>
              </a:spcBef>
              <a:buClr>
                <a:schemeClr val="accent1"/>
              </a:buClr>
              <a:buSzPct val="70000"/>
              <a:buFont typeface="Wingdings"/>
              <a:buChar cha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Create sheet called Menu </a:t>
            </a:r>
            <a:r>
              <a:rPr lang="en-GB" sz="2400" dirty="0" smtClean="0"/>
              <a:t>with space for Name and Password to be entered.</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1"/>
          <p:cNvSpPr>
            <a:spLocks noGrp="1"/>
          </p:cNvSpPr>
          <p:nvPr>
            <p:ph type="title"/>
          </p:nvPr>
        </p:nvSpPr>
        <p:spPr>
          <a:xfrm>
            <a:off x="457200" y="274638"/>
            <a:ext cx="8507288" cy="706090"/>
          </a:xfrm>
        </p:spPr>
        <p:txBody>
          <a:bodyPr>
            <a:normAutofit/>
          </a:bodyPr>
          <a:lstStyle/>
          <a:p>
            <a:r>
              <a:rPr lang="en-GB" sz="3600" dirty="0" smtClean="0"/>
              <a:t>Create a simple password protection system</a:t>
            </a:r>
            <a:endParaRPr lang="en-US" sz="3600" dirty="0" smtClean="0"/>
          </a:p>
        </p:txBody>
      </p:sp>
      <p:pic>
        <p:nvPicPr>
          <p:cNvPr id="9" name="Picture 8"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4" cstate="print"/>
          <a:srcRect/>
          <a:stretch>
            <a:fillRect/>
          </a:stretch>
        </p:blipFill>
        <p:spPr bwMode="auto">
          <a:xfrm>
            <a:off x="8100392" y="6309320"/>
            <a:ext cx="288032" cy="288032"/>
          </a:xfrm>
          <a:prstGeom prst="rect">
            <a:avLst/>
          </a:prstGeom>
          <a:noFill/>
        </p:spPr>
      </p:pic>
      <p:pic>
        <p:nvPicPr>
          <p:cNvPr id="10"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4" cstate="print"/>
          <a:srcRect/>
          <a:stretch>
            <a:fillRect/>
          </a:stretch>
        </p:blipFill>
        <p:spPr bwMode="auto">
          <a:xfrm flipH="1">
            <a:off x="8460432" y="6309320"/>
            <a:ext cx="288032" cy="288032"/>
          </a:xfrm>
          <a:prstGeom prst="rect">
            <a:avLst/>
          </a:prstGeom>
          <a:noFill/>
        </p:spPr>
      </p:pic>
      <p:pic>
        <p:nvPicPr>
          <p:cNvPr id="11" name="Picture 2" descr="C:\Users\STMWO\AppData\Local\Microsoft\Windows\Temporary Internet Files\Content.IE5\O87MT5G6\MC900442122[1].png">
            <a:hlinkClick r:id="rId5" action="ppaction://hlinksldjump"/>
          </p:cNvPr>
          <p:cNvPicPr>
            <a:picLocks noChangeAspect="1" noChangeArrowheads="1"/>
          </p:cNvPicPr>
          <p:nvPr/>
        </p:nvPicPr>
        <p:blipFill>
          <a:blip r:embed="rId6" cstate="print"/>
          <a:srcRect/>
          <a:stretch>
            <a:fillRect/>
          </a:stretch>
        </p:blipFill>
        <p:spPr bwMode="auto">
          <a:xfrm>
            <a:off x="8130852" y="5674896"/>
            <a:ext cx="617612" cy="61343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4313" y="1571625"/>
            <a:ext cx="1857375" cy="4500563"/>
          </a:xfrm>
          <a:prstGeom prst="rect">
            <a:avLst/>
          </a:prstGeom>
        </p:spPr>
        <p:txBody>
          <a:bodyPr anchor="ctr">
            <a:normAutofit fontScale="97500"/>
          </a:bodyPr>
          <a:lstStyle/>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5" name="Title 1"/>
          <p:cNvSpPr txBox="1">
            <a:spLocks/>
          </p:cNvSpPr>
          <p:nvPr/>
        </p:nvSpPr>
        <p:spPr>
          <a:xfrm>
            <a:off x="539552" y="4005064"/>
            <a:ext cx="7560840" cy="2376264"/>
          </a:xfrm>
          <a:prstGeom prst="rect">
            <a:avLst/>
          </a:prstGeom>
        </p:spPr>
        <p:txBody>
          <a:bodyPr anchor="ctr">
            <a:normAutofit fontScale="25000" lnSpcReduction="20000"/>
          </a:bodyPr>
          <a:lstStyle/>
          <a:p>
            <a:pPr marL="742950" indent="-742950" algn="ctr" fontAlgn="auto">
              <a:spcAft>
                <a:spcPts val="0"/>
              </a:spcAft>
              <a:defRPr/>
            </a:pPr>
            <a:r>
              <a:rPr lang="en-GB" sz="8000" dirty="0" smtClean="0"/>
              <a:t>Create a </a:t>
            </a:r>
            <a:r>
              <a:rPr lang="en-GB" sz="8000" dirty="0" err="1" smtClean="0"/>
              <a:t>Vlookup</a:t>
            </a:r>
            <a:r>
              <a:rPr lang="en-GB" sz="8000" dirty="0" smtClean="0"/>
              <a:t> to check the name exists</a:t>
            </a:r>
            <a:endParaRPr lang="en-GB" sz="8000" dirty="0" smtClean="0">
              <a:ea typeface="+mj-ea"/>
              <a:cs typeface="+mj-cs"/>
            </a:endParaRPr>
          </a:p>
          <a:p>
            <a:pPr marL="742950" indent="-742950" algn="ctr" fontAlgn="auto">
              <a:spcAft>
                <a:spcPts val="0"/>
              </a:spcAft>
              <a:defRPr/>
            </a:pPr>
            <a:r>
              <a:rPr lang="en-GB" sz="8000" dirty="0" smtClean="0">
                <a:ea typeface="+mj-ea"/>
                <a:cs typeface="+mj-cs"/>
              </a:rPr>
              <a:t>Using </a:t>
            </a:r>
            <a:r>
              <a:rPr lang="en-GB" sz="8000" dirty="0" err="1">
                <a:ea typeface="+mj-ea"/>
                <a:cs typeface="+mj-cs"/>
              </a:rPr>
              <a:t>Vlookup</a:t>
            </a:r>
            <a:r>
              <a:rPr lang="en-GB" sz="8000" dirty="0">
                <a:ea typeface="+mj-ea"/>
                <a:cs typeface="+mj-cs"/>
              </a:rPr>
              <a:t>, create a formula in cell C3 that looks for the name (B3, in the table on the first sheet we made…remember the data </a:t>
            </a:r>
            <a:r>
              <a:rPr lang="en-GB" sz="8000" dirty="0" smtClean="0">
                <a:ea typeface="+mj-ea"/>
                <a:cs typeface="+mj-cs"/>
              </a:rPr>
              <a:t>is in the named range called </a:t>
            </a:r>
            <a:r>
              <a:rPr lang="en-GB" sz="8000" i="1" dirty="0" smtClean="0">
                <a:ea typeface="+mj-ea"/>
                <a:cs typeface="+mj-cs"/>
              </a:rPr>
              <a:t>password</a:t>
            </a:r>
            <a:r>
              <a:rPr lang="en-GB" sz="8000" dirty="0" smtClean="0">
                <a:ea typeface="+mj-ea"/>
                <a:cs typeface="+mj-cs"/>
              </a:rPr>
              <a:t>, </a:t>
            </a:r>
            <a:r>
              <a:rPr lang="en-GB" sz="8000" dirty="0">
                <a:ea typeface="+mj-ea"/>
                <a:cs typeface="+mj-cs"/>
              </a:rPr>
              <a:t>and the name info was in column 1</a:t>
            </a:r>
            <a:r>
              <a:rPr lang="en-GB" sz="8000" dirty="0" smtClean="0">
                <a:ea typeface="+mj-ea"/>
                <a:cs typeface="+mj-cs"/>
              </a:rPr>
              <a:t>. The FALSE means that there must be an exact match.</a:t>
            </a:r>
            <a:endParaRPr lang="en-GB" sz="8000" dirty="0">
              <a:ea typeface="+mj-ea"/>
              <a:cs typeface="+mj-cs"/>
            </a:endParaRPr>
          </a:p>
          <a:p>
            <a:pPr marL="742950" indent="-742950" algn="ctr" fontAlgn="auto">
              <a:spcAft>
                <a:spcPts val="0"/>
              </a:spcAft>
              <a:defRPr/>
            </a:pPr>
            <a:r>
              <a:rPr lang="en-GB" sz="8000" dirty="0">
                <a:latin typeface="+mj-lt"/>
                <a:ea typeface="+mj-ea"/>
                <a:cs typeface="+mj-cs"/>
              </a:rPr>
              <a:t>  </a:t>
            </a: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6" name="Title 1"/>
          <p:cNvSpPr txBox="1">
            <a:spLocks/>
          </p:cNvSpPr>
          <p:nvPr/>
        </p:nvSpPr>
        <p:spPr>
          <a:xfrm>
            <a:off x="457200" y="274638"/>
            <a:ext cx="8507288" cy="70609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small" spc="0" normalizeH="0" baseline="0" noProof="0" smtClean="0">
                <a:ln>
                  <a:noFill/>
                </a:ln>
                <a:solidFill>
                  <a:schemeClr val="tx2"/>
                </a:solidFill>
                <a:effectLst/>
                <a:uLnTx/>
                <a:uFillTx/>
                <a:latin typeface="+mj-lt"/>
                <a:ea typeface="+mj-ea"/>
                <a:cs typeface="+mj-cs"/>
              </a:rPr>
              <a:t>Create a simple password protection system</a:t>
            </a:r>
            <a:endParaRPr kumimoji="0" lang="en-US" sz="3600" b="0" i="0" u="none" strike="noStrike" kern="1200" cap="small" spc="0" normalizeH="0" baseline="0" noProof="0" dirty="0" smtClean="0">
              <a:ln>
                <a:noFill/>
              </a:ln>
              <a:solidFill>
                <a:schemeClr val="tx2"/>
              </a:solidFill>
              <a:effectLst/>
              <a:uLnTx/>
              <a:uFillTx/>
              <a:latin typeface="+mj-lt"/>
              <a:ea typeface="+mj-ea"/>
              <a:cs typeface="+mj-cs"/>
            </a:endParaRPr>
          </a:p>
        </p:txBody>
      </p:sp>
      <p:pic>
        <p:nvPicPr>
          <p:cNvPr id="8" name="Picture 7"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3" cstate="print"/>
          <a:srcRect/>
          <a:stretch>
            <a:fillRect/>
          </a:stretch>
        </p:blipFill>
        <p:spPr bwMode="auto">
          <a:xfrm>
            <a:off x="8100392" y="6309320"/>
            <a:ext cx="288032" cy="288032"/>
          </a:xfrm>
          <a:prstGeom prst="rect">
            <a:avLst/>
          </a:prstGeom>
          <a:noFill/>
        </p:spPr>
      </p:pic>
      <p:pic>
        <p:nvPicPr>
          <p:cNvPr id="9"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3" cstate="print"/>
          <a:srcRect/>
          <a:stretch>
            <a:fillRect/>
          </a:stretch>
        </p:blipFill>
        <p:spPr bwMode="auto">
          <a:xfrm flipH="1">
            <a:off x="8460432" y="6309320"/>
            <a:ext cx="288032" cy="288032"/>
          </a:xfrm>
          <a:prstGeom prst="rect">
            <a:avLst/>
          </a:prstGeom>
          <a:noFill/>
        </p:spPr>
      </p:pic>
      <p:pic>
        <p:nvPicPr>
          <p:cNvPr id="3074" name="Picture 2"/>
          <p:cNvPicPr>
            <a:picLocks noChangeAspect="1" noChangeArrowheads="1"/>
          </p:cNvPicPr>
          <p:nvPr/>
        </p:nvPicPr>
        <p:blipFill>
          <a:blip r:embed="rId4" cstate="print"/>
          <a:srcRect/>
          <a:stretch>
            <a:fillRect/>
          </a:stretch>
        </p:blipFill>
        <p:spPr bwMode="auto">
          <a:xfrm>
            <a:off x="323528" y="1772816"/>
            <a:ext cx="8051577" cy="2232248"/>
          </a:xfrm>
          <a:prstGeom prst="rect">
            <a:avLst/>
          </a:prstGeom>
          <a:noFill/>
          <a:ln w="9525">
            <a:noFill/>
            <a:miter lim="800000"/>
            <a:headEnd/>
            <a:tailEnd/>
          </a:ln>
        </p:spPr>
      </p:pic>
      <p:pic>
        <p:nvPicPr>
          <p:cNvPr id="10" name="Picture 2" descr="C:\Users\STMWO\AppData\Local\Microsoft\Windows\Temporary Internet Files\Content.IE5\O87MT5G6\MC900442122[1].png">
            <a:hlinkClick r:id="rId5" action="ppaction://hlinksldjump"/>
          </p:cNvPr>
          <p:cNvPicPr>
            <a:picLocks noChangeAspect="1" noChangeArrowheads="1"/>
          </p:cNvPicPr>
          <p:nvPr/>
        </p:nvPicPr>
        <p:blipFill>
          <a:blip r:embed="rId6" cstate="print"/>
          <a:srcRect/>
          <a:stretch>
            <a:fillRect/>
          </a:stretch>
        </p:blipFill>
        <p:spPr bwMode="auto">
          <a:xfrm>
            <a:off x="8130852" y="5674896"/>
            <a:ext cx="617612" cy="61343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43000"/>
          </a:xfrm>
        </p:spPr>
        <p:txBody>
          <a:bodyPr>
            <a:normAutofit fontScale="90000"/>
          </a:bodyPr>
          <a:lstStyle/>
          <a:p>
            <a:pPr marL="742950" indent="-742950" fontAlgn="auto">
              <a:spcAft>
                <a:spcPts val="0"/>
              </a:spcAft>
              <a:defRPr/>
            </a:pPr>
            <a:r>
              <a:rPr lang="en-GB" dirty="0" smtClean="0"/>
              <a:t>Test the new name cell with a correct name, and an incorrect name.</a:t>
            </a:r>
            <a:endParaRPr lang="en-US" dirty="0"/>
          </a:p>
        </p:txBody>
      </p:sp>
      <p:pic>
        <p:nvPicPr>
          <p:cNvPr id="11267" name="Picture 2"/>
          <p:cNvPicPr>
            <a:picLocks noGrp="1" noChangeAspect="1" noChangeArrowheads="1"/>
          </p:cNvPicPr>
          <p:nvPr>
            <p:ph idx="1"/>
          </p:nvPr>
        </p:nvPicPr>
        <p:blipFill>
          <a:blip r:embed="rId3" cstate="print"/>
          <a:srcRect/>
          <a:stretch>
            <a:fillRect/>
          </a:stretch>
        </p:blipFill>
        <p:spPr>
          <a:xfrm>
            <a:off x="2857500" y="3929063"/>
            <a:ext cx="5686425" cy="1276350"/>
          </a:xfrm>
          <a:noFill/>
        </p:spPr>
      </p:pic>
      <p:sp>
        <p:nvSpPr>
          <p:cNvPr id="4" name="Title 1"/>
          <p:cNvSpPr txBox="1">
            <a:spLocks/>
          </p:cNvSpPr>
          <p:nvPr/>
        </p:nvSpPr>
        <p:spPr>
          <a:xfrm>
            <a:off x="214313" y="1571625"/>
            <a:ext cx="1857375" cy="4500563"/>
          </a:xfrm>
          <a:prstGeom prst="rect">
            <a:avLst/>
          </a:prstGeom>
        </p:spPr>
        <p:txBody>
          <a:bodyPr anchor="ctr">
            <a:normAutofit fontScale="97500"/>
          </a:bodyPr>
          <a:lstStyle/>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5" name="Title 1"/>
          <p:cNvSpPr txBox="1">
            <a:spLocks/>
          </p:cNvSpPr>
          <p:nvPr/>
        </p:nvSpPr>
        <p:spPr>
          <a:xfrm>
            <a:off x="0" y="5500688"/>
            <a:ext cx="9144000" cy="1357312"/>
          </a:xfrm>
          <a:prstGeom prst="rect">
            <a:avLst/>
          </a:prstGeom>
        </p:spPr>
        <p:txBody>
          <a:bodyPr anchor="ctr">
            <a:normAutofit fontScale="25000" lnSpcReduction="20000"/>
          </a:bodyPr>
          <a:lstStyle/>
          <a:p>
            <a:pPr marL="742950" indent="-742950" algn="ctr" fontAlgn="auto">
              <a:spcAft>
                <a:spcPts val="0"/>
              </a:spcAft>
              <a:defRPr/>
            </a:pPr>
            <a:r>
              <a:rPr lang="en-GB" sz="8000" dirty="0">
                <a:latin typeface="+mj-lt"/>
                <a:ea typeface="+mj-ea"/>
                <a:cs typeface="+mj-cs"/>
              </a:rPr>
              <a:t>The #N/A error occurs when the name is not in the list.</a:t>
            </a:r>
          </a:p>
          <a:p>
            <a:pPr marL="742950" indent="-742950" algn="ctr" fontAlgn="auto">
              <a:spcAft>
                <a:spcPts val="0"/>
              </a:spcAft>
              <a:defRPr/>
            </a:pPr>
            <a:r>
              <a:rPr lang="en-GB" sz="8000" dirty="0">
                <a:latin typeface="+mj-lt"/>
                <a:ea typeface="+mj-ea"/>
                <a:cs typeface="+mj-cs"/>
              </a:rPr>
              <a:t>If the name is in the list, then it will be shown.</a:t>
            </a:r>
          </a:p>
          <a:p>
            <a:pPr marL="742950" indent="-742950" algn="ctr" fontAlgn="auto">
              <a:spcAft>
                <a:spcPts val="0"/>
              </a:spcAft>
              <a:defRPr/>
            </a:pPr>
            <a:r>
              <a:rPr lang="en-GB" sz="8000" dirty="0">
                <a:latin typeface="+mj-lt"/>
                <a:ea typeface="+mj-ea"/>
                <a:cs typeface="+mj-cs"/>
              </a:rPr>
              <a:t>  </a:t>
            </a: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pic>
        <p:nvPicPr>
          <p:cNvPr id="11270" name="Picture 3"/>
          <p:cNvPicPr>
            <a:picLocks noChangeAspect="1" noChangeArrowheads="1"/>
          </p:cNvPicPr>
          <p:nvPr/>
        </p:nvPicPr>
        <p:blipFill>
          <a:blip r:embed="rId4" cstate="print"/>
          <a:srcRect/>
          <a:stretch>
            <a:fillRect/>
          </a:stretch>
        </p:blipFill>
        <p:spPr bwMode="auto">
          <a:xfrm>
            <a:off x="428625" y="1928813"/>
            <a:ext cx="5543550" cy="1285875"/>
          </a:xfrm>
          <a:prstGeom prst="rect">
            <a:avLst/>
          </a:prstGeom>
          <a:noFill/>
          <a:ln w="9525">
            <a:noFill/>
            <a:miter lim="800000"/>
            <a:headEnd/>
            <a:tailEnd/>
          </a:ln>
        </p:spPr>
      </p:pic>
      <p:pic>
        <p:nvPicPr>
          <p:cNvPr id="8" name="Picture 7"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5" cstate="print"/>
          <a:srcRect/>
          <a:stretch>
            <a:fillRect/>
          </a:stretch>
        </p:blipFill>
        <p:spPr bwMode="auto">
          <a:xfrm>
            <a:off x="8100392" y="6309320"/>
            <a:ext cx="288032" cy="288032"/>
          </a:xfrm>
          <a:prstGeom prst="rect">
            <a:avLst/>
          </a:prstGeom>
          <a:noFill/>
        </p:spPr>
      </p:pic>
      <p:pic>
        <p:nvPicPr>
          <p:cNvPr id="9"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5" cstate="print"/>
          <a:srcRect/>
          <a:stretch>
            <a:fillRect/>
          </a:stretch>
        </p:blipFill>
        <p:spPr bwMode="auto">
          <a:xfrm flipH="1">
            <a:off x="8460432" y="6309320"/>
            <a:ext cx="288032" cy="288032"/>
          </a:xfrm>
          <a:prstGeom prst="rect">
            <a:avLst/>
          </a:prstGeom>
          <a:noFill/>
        </p:spPr>
      </p:pic>
      <p:pic>
        <p:nvPicPr>
          <p:cNvPr id="10" name="Picture 2" descr="C:\Users\STMWO\AppData\Local\Microsoft\Windows\Temporary Internet Files\Content.IE5\O87MT5G6\MC900442122[1].png">
            <a:hlinkClick r:id="rId6" action="ppaction://hlinksldjump"/>
          </p:cNvPr>
          <p:cNvPicPr>
            <a:picLocks noChangeAspect="1" noChangeArrowheads="1"/>
          </p:cNvPicPr>
          <p:nvPr/>
        </p:nvPicPr>
        <p:blipFill>
          <a:blip r:embed="rId7" cstate="print"/>
          <a:srcRect/>
          <a:stretch>
            <a:fillRect/>
          </a:stretch>
        </p:blipFill>
        <p:spPr bwMode="auto">
          <a:xfrm>
            <a:off x="8130852" y="5674896"/>
            <a:ext cx="617612" cy="61343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1143000"/>
          </a:xfrm>
        </p:spPr>
        <p:txBody>
          <a:bodyPr>
            <a:normAutofit fontScale="90000"/>
          </a:bodyPr>
          <a:lstStyle/>
          <a:p>
            <a:pPr marL="742950" indent="-742950" fontAlgn="auto">
              <a:spcAft>
                <a:spcPts val="0"/>
              </a:spcAft>
              <a:defRPr/>
            </a:pPr>
            <a:r>
              <a:rPr lang="en-GB" dirty="0" smtClean="0"/>
              <a:t>Create a </a:t>
            </a:r>
            <a:r>
              <a:rPr lang="en-GB" dirty="0" err="1" smtClean="0"/>
              <a:t>Vlookup</a:t>
            </a:r>
            <a:r>
              <a:rPr lang="en-GB" dirty="0" smtClean="0"/>
              <a:t> to check the password corresponds to the one in the list</a:t>
            </a:r>
            <a:endParaRPr lang="en-US" dirty="0"/>
          </a:p>
        </p:txBody>
      </p:sp>
      <p:sp>
        <p:nvSpPr>
          <p:cNvPr id="4" name="Title 1"/>
          <p:cNvSpPr txBox="1">
            <a:spLocks/>
          </p:cNvSpPr>
          <p:nvPr/>
        </p:nvSpPr>
        <p:spPr>
          <a:xfrm>
            <a:off x="214313" y="1571625"/>
            <a:ext cx="1857375" cy="4500563"/>
          </a:xfrm>
          <a:prstGeom prst="rect">
            <a:avLst/>
          </a:prstGeom>
        </p:spPr>
        <p:txBody>
          <a:bodyPr anchor="ctr">
            <a:normAutofit fontScale="97500"/>
          </a:bodyPr>
          <a:lstStyle/>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5" name="Title 1"/>
          <p:cNvSpPr txBox="1">
            <a:spLocks/>
          </p:cNvSpPr>
          <p:nvPr/>
        </p:nvSpPr>
        <p:spPr>
          <a:xfrm>
            <a:off x="827584" y="4509120"/>
            <a:ext cx="6696744" cy="2348880"/>
          </a:xfrm>
          <a:prstGeom prst="rect">
            <a:avLst/>
          </a:prstGeom>
        </p:spPr>
        <p:txBody>
          <a:bodyPr anchor="ctr">
            <a:normAutofit fontScale="25000" lnSpcReduction="20000"/>
          </a:bodyPr>
          <a:lstStyle/>
          <a:p>
            <a:pPr marL="742950" indent="-742950" algn="ctr" fontAlgn="auto">
              <a:spcAft>
                <a:spcPts val="0"/>
              </a:spcAft>
              <a:defRPr/>
            </a:pPr>
            <a:r>
              <a:rPr lang="en-GB" sz="8000" dirty="0">
                <a:latin typeface="+mn-lt"/>
              </a:rPr>
              <a:t>Using </a:t>
            </a:r>
            <a:r>
              <a:rPr lang="en-GB" sz="8000" dirty="0" err="1">
                <a:latin typeface="+mn-lt"/>
              </a:rPr>
              <a:t>Vlookup</a:t>
            </a:r>
            <a:r>
              <a:rPr lang="en-GB" sz="8000" dirty="0">
                <a:latin typeface="+mn-lt"/>
              </a:rPr>
              <a:t>, create a formula in cell C4 that tells us what the password is for the person shown. We are looking for the name in B3, in the same </a:t>
            </a:r>
            <a:r>
              <a:rPr lang="en-GB" sz="8000" dirty="0" smtClean="0">
                <a:latin typeface="+mn-lt"/>
              </a:rPr>
              <a:t>named range called </a:t>
            </a:r>
            <a:r>
              <a:rPr lang="en-GB" sz="8000" i="1" dirty="0" smtClean="0">
                <a:latin typeface="+mn-lt"/>
              </a:rPr>
              <a:t>password</a:t>
            </a:r>
            <a:r>
              <a:rPr lang="en-GB" sz="8000" dirty="0" smtClean="0">
                <a:latin typeface="+mn-lt"/>
              </a:rPr>
              <a:t>, </a:t>
            </a:r>
            <a:r>
              <a:rPr lang="en-GB" sz="8000" dirty="0">
                <a:latin typeface="+mn-lt"/>
              </a:rPr>
              <a:t>but this time we need to find out the info from </a:t>
            </a:r>
            <a:r>
              <a:rPr lang="en-GB" sz="8000" dirty="0" smtClean="0">
                <a:latin typeface="+mn-lt"/>
              </a:rPr>
              <a:t>column2. Again the FALSE checks for an exact match.</a:t>
            </a:r>
            <a:endParaRPr lang="en-GB" sz="8000" dirty="0">
              <a:latin typeface="+mn-lt"/>
            </a:endParaRPr>
          </a:p>
          <a:p>
            <a:pPr marL="742950" indent="-742950" algn="ctr" fontAlgn="auto">
              <a:spcAft>
                <a:spcPts val="0"/>
              </a:spcAft>
              <a:defRPr/>
            </a:pPr>
            <a:r>
              <a:rPr lang="en-GB" sz="8000" dirty="0">
                <a:latin typeface="+mj-lt"/>
                <a:ea typeface="+mj-ea"/>
                <a:cs typeface="+mj-cs"/>
              </a:rPr>
              <a:t>  </a:t>
            </a: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pic>
        <p:nvPicPr>
          <p:cNvPr id="7" name="Picture 6"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3" cstate="print"/>
          <a:srcRect/>
          <a:stretch>
            <a:fillRect/>
          </a:stretch>
        </p:blipFill>
        <p:spPr bwMode="auto">
          <a:xfrm>
            <a:off x="8100392" y="6309320"/>
            <a:ext cx="288032" cy="288032"/>
          </a:xfrm>
          <a:prstGeom prst="rect">
            <a:avLst/>
          </a:prstGeom>
          <a:noFill/>
        </p:spPr>
      </p:pic>
      <p:pic>
        <p:nvPicPr>
          <p:cNvPr id="8"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3" cstate="print"/>
          <a:srcRect/>
          <a:stretch>
            <a:fillRect/>
          </a:stretch>
        </p:blipFill>
        <p:spPr bwMode="auto">
          <a:xfrm flipH="1">
            <a:off x="8460432" y="6309320"/>
            <a:ext cx="288032" cy="288032"/>
          </a:xfrm>
          <a:prstGeom prst="rect">
            <a:avLst/>
          </a:prstGeom>
          <a:noFill/>
        </p:spPr>
      </p:pic>
      <p:pic>
        <p:nvPicPr>
          <p:cNvPr id="4098" name="Picture 2"/>
          <p:cNvPicPr>
            <a:picLocks noChangeAspect="1" noChangeArrowheads="1"/>
          </p:cNvPicPr>
          <p:nvPr/>
        </p:nvPicPr>
        <p:blipFill>
          <a:blip r:embed="rId4" cstate="print"/>
          <a:srcRect/>
          <a:stretch>
            <a:fillRect/>
          </a:stretch>
        </p:blipFill>
        <p:spPr bwMode="auto">
          <a:xfrm>
            <a:off x="251520" y="1916832"/>
            <a:ext cx="8397023" cy="2376264"/>
          </a:xfrm>
          <a:prstGeom prst="rect">
            <a:avLst/>
          </a:prstGeom>
          <a:noFill/>
          <a:ln w="9525">
            <a:noFill/>
            <a:miter lim="800000"/>
            <a:headEnd/>
            <a:tailEnd/>
          </a:ln>
        </p:spPr>
      </p:pic>
      <p:pic>
        <p:nvPicPr>
          <p:cNvPr id="9" name="Picture 2" descr="C:\Users\STMWO\AppData\Local\Microsoft\Windows\Temporary Internet Files\Content.IE5\O87MT5G6\MC900442122[1].png">
            <a:hlinkClick r:id="rId5" action="ppaction://hlinksldjump"/>
          </p:cNvPr>
          <p:cNvPicPr>
            <a:picLocks noChangeAspect="1" noChangeArrowheads="1"/>
          </p:cNvPicPr>
          <p:nvPr/>
        </p:nvPicPr>
        <p:blipFill>
          <a:blip r:embed="rId6" cstate="print"/>
          <a:srcRect/>
          <a:stretch>
            <a:fillRect/>
          </a:stretch>
        </p:blipFill>
        <p:spPr bwMode="auto">
          <a:xfrm>
            <a:off x="8130852" y="5674896"/>
            <a:ext cx="617612" cy="61343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1143000"/>
          </a:xfrm>
        </p:spPr>
        <p:txBody>
          <a:bodyPr/>
          <a:lstStyle/>
          <a:p>
            <a:pPr marL="742950" indent="-742950"/>
            <a:r>
              <a:rPr lang="en-GB" smtClean="0"/>
              <a:t>Spreadsheet so far</a:t>
            </a:r>
            <a:endParaRPr lang="en-US" smtClean="0"/>
          </a:p>
        </p:txBody>
      </p:sp>
      <p:sp>
        <p:nvSpPr>
          <p:cNvPr id="4" name="Title 1"/>
          <p:cNvSpPr txBox="1">
            <a:spLocks/>
          </p:cNvSpPr>
          <p:nvPr/>
        </p:nvSpPr>
        <p:spPr>
          <a:xfrm>
            <a:off x="214313" y="1571625"/>
            <a:ext cx="1857375" cy="4500563"/>
          </a:xfrm>
          <a:prstGeom prst="rect">
            <a:avLst/>
          </a:prstGeom>
        </p:spPr>
        <p:txBody>
          <a:bodyPr anchor="ctr">
            <a:normAutofit fontScale="97500"/>
          </a:bodyPr>
          <a:lstStyle/>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5" name="Title 1"/>
          <p:cNvSpPr txBox="1">
            <a:spLocks/>
          </p:cNvSpPr>
          <p:nvPr/>
        </p:nvSpPr>
        <p:spPr>
          <a:xfrm>
            <a:off x="0" y="5500688"/>
            <a:ext cx="9144000" cy="1357312"/>
          </a:xfrm>
          <a:prstGeom prst="rect">
            <a:avLst/>
          </a:prstGeom>
        </p:spPr>
        <p:txBody>
          <a:bodyPr anchor="ctr">
            <a:normAutofit fontScale="55000" lnSpcReduction="20000"/>
          </a:bodyPr>
          <a:lstStyle/>
          <a:p>
            <a:pPr marL="742950" indent="-742950" algn="ctr" fontAlgn="auto">
              <a:spcAft>
                <a:spcPts val="0"/>
              </a:spcAft>
              <a:defRPr/>
            </a:pPr>
            <a:r>
              <a:rPr lang="en-GB" sz="8000" dirty="0">
                <a:latin typeface="+mj-lt"/>
                <a:ea typeface="+mj-ea"/>
                <a:cs typeface="+mj-cs"/>
              </a:rPr>
              <a:t> </a:t>
            </a: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pic>
        <p:nvPicPr>
          <p:cNvPr id="13317" name="Picture 2"/>
          <p:cNvPicPr>
            <a:picLocks noChangeAspect="1" noChangeArrowheads="1"/>
          </p:cNvPicPr>
          <p:nvPr/>
        </p:nvPicPr>
        <p:blipFill>
          <a:blip r:embed="rId3" cstate="print"/>
          <a:srcRect/>
          <a:stretch>
            <a:fillRect/>
          </a:stretch>
        </p:blipFill>
        <p:spPr bwMode="auto">
          <a:xfrm>
            <a:off x="1547664" y="1196752"/>
            <a:ext cx="5448647" cy="2248023"/>
          </a:xfrm>
          <a:prstGeom prst="rect">
            <a:avLst/>
          </a:prstGeom>
          <a:noFill/>
          <a:ln w="9525">
            <a:noFill/>
            <a:miter lim="800000"/>
            <a:headEnd/>
            <a:tailEnd/>
          </a:ln>
        </p:spPr>
      </p:pic>
      <p:pic>
        <p:nvPicPr>
          <p:cNvPr id="8" name="Picture 7"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4" cstate="print"/>
          <a:srcRect/>
          <a:stretch>
            <a:fillRect/>
          </a:stretch>
        </p:blipFill>
        <p:spPr bwMode="auto">
          <a:xfrm>
            <a:off x="8100392" y="6309320"/>
            <a:ext cx="288032" cy="288032"/>
          </a:xfrm>
          <a:prstGeom prst="rect">
            <a:avLst/>
          </a:prstGeom>
          <a:noFill/>
        </p:spPr>
      </p:pic>
      <p:pic>
        <p:nvPicPr>
          <p:cNvPr id="9"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4" cstate="print"/>
          <a:srcRect/>
          <a:stretch>
            <a:fillRect/>
          </a:stretch>
        </p:blipFill>
        <p:spPr bwMode="auto">
          <a:xfrm flipH="1">
            <a:off x="8460432" y="6309320"/>
            <a:ext cx="288032" cy="288032"/>
          </a:xfrm>
          <a:prstGeom prst="rect">
            <a:avLst/>
          </a:prstGeom>
          <a:noFill/>
        </p:spPr>
      </p:pic>
      <p:pic>
        <p:nvPicPr>
          <p:cNvPr id="10" name="Picture 2"/>
          <p:cNvPicPr>
            <a:picLocks noChangeAspect="1" noChangeArrowheads="1"/>
          </p:cNvPicPr>
          <p:nvPr/>
        </p:nvPicPr>
        <p:blipFill>
          <a:blip r:embed="rId5" cstate="print"/>
          <a:srcRect/>
          <a:stretch>
            <a:fillRect/>
          </a:stretch>
        </p:blipFill>
        <p:spPr bwMode="auto">
          <a:xfrm>
            <a:off x="251520" y="3573016"/>
            <a:ext cx="8397023" cy="2376264"/>
          </a:xfrm>
          <a:prstGeom prst="rect">
            <a:avLst/>
          </a:prstGeom>
          <a:noFill/>
          <a:ln w="9525">
            <a:noFill/>
            <a:miter lim="800000"/>
            <a:headEnd/>
            <a:tailEnd/>
          </a:ln>
        </p:spPr>
      </p:pic>
      <p:pic>
        <p:nvPicPr>
          <p:cNvPr id="11" name="Picture 2" descr="C:\Users\STMWO\AppData\Local\Microsoft\Windows\Temporary Internet Files\Content.IE5\O87MT5G6\MC900442122[1].png">
            <a:hlinkClick r:id="rId6" action="ppaction://hlinksldjump"/>
          </p:cNvPr>
          <p:cNvPicPr>
            <a:picLocks noChangeAspect="1" noChangeArrowheads="1"/>
          </p:cNvPicPr>
          <p:nvPr/>
        </p:nvPicPr>
        <p:blipFill>
          <a:blip r:embed="rId7" cstate="print"/>
          <a:srcRect/>
          <a:stretch>
            <a:fillRect/>
          </a:stretch>
        </p:blipFill>
        <p:spPr bwMode="auto">
          <a:xfrm>
            <a:off x="8130852" y="5674896"/>
            <a:ext cx="617612" cy="61343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marL="742950" indent="-742950" fontAlgn="auto">
              <a:spcAft>
                <a:spcPts val="0"/>
              </a:spcAft>
              <a:defRPr/>
            </a:pPr>
            <a:r>
              <a:rPr lang="en-GB" dirty="0" smtClean="0"/>
              <a:t>Create a message if the name is in the list</a:t>
            </a:r>
            <a:endParaRPr lang="en-US" dirty="0"/>
          </a:p>
        </p:txBody>
      </p:sp>
      <p:sp>
        <p:nvSpPr>
          <p:cNvPr id="4" name="Title 1"/>
          <p:cNvSpPr txBox="1">
            <a:spLocks/>
          </p:cNvSpPr>
          <p:nvPr/>
        </p:nvSpPr>
        <p:spPr>
          <a:xfrm>
            <a:off x="214313" y="1571625"/>
            <a:ext cx="1857375" cy="4500563"/>
          </a:xfrm>
          <a:prstGeom prst="rect">
            <a:avLst/>
          </a:prstGeom>
        </p:spPr>
        <p:txBody>
          <a:bodyPr anchor="ctr">
            <a:normAutofit fontScale="97500"/>
          </a:bodyPr>
          <a:lstStyle/>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5" name="Title 1"/>
          <p:cNvSpPr txBox="1">
            <a:spLocks/>
          </p:cNvSpPr>
          <p:nvPr/>
        </p:nvSpPr>
        <p:spPr>
          <a:xfrm>
            <a:off x="0" y="5500688"/>
            <a:ext cx="9144000" cy="1357312"/>
          </a:xfrm>
          <a:prstGeom prst="rect">
            <a:avLst/>
          </a:prstGeom>
        </p:spPr>
        <p:txBody>
          <a:bodyPr anchor="ctr">
            <a:normAutofit fontScale="55000" lnSpcReduction="20000"/>
          </a:bodyPr>
          <a:lstStyle/>
          <a:p>
            <a:pPr marL="742950" indent="-742950" algn="ctr" fontAlgn="auto">
              <a:spcAft>
                <a:spcPts val="0"/>
              </a:spcAft>
              <a:defRPr/>
            </a:pPr>
            <a:r>
              <a:rPr lang="en-GB" sz="8000" dirty="0">
                <a:latin typeface="+mj-lt"/>
                <a:ea typeface="+mj-ea"/>
                <a:cs typeface="+mj-cs"/>
              </a:rPr>
              <a:t> </a:t>
            </a: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pic>
        <p:nvPicPr>
          <p:cNvPr id="14341" name="Picture 2"/>
          <p:cNvPicPr>
            <a:picLocks noChangeAspect="1" noChangeArrowheads="1"/>
          </p:cNvPicPr>
          <p:nvPr/>
        </p:nvPicPr>
        <p:blipFill>
          <a:blip r:embed="rId3" cstate="print"/>
          <a:srcRect/>
          <a:stretch>
            <a:fillRect/>
          </a:stretch>
        </p:blipFill>
        <p:spPr bwMode="auto">
          <a:xfrm>
            <a:off x="152400" y="1357313"/>
            <a:ext cx="8991600" cy="3200400"/>
          </a:xfrm>
          <a:prstGeom prst="rect">
            <a:avLst/>
          </a:prstGeom>
          <a:noFill/>
          <a:ln w="9525">
            <a:noFill/>
            <a:miter lim="800000"/>
            <a:headEnd/>
            <a:tailEnd/>
          </a:ln>
        </p:spPr>
      </p:pic>
      <p:sp>
        <p:nvSpPr>
          <p:cNvPr id="8" name="Title 1"/>
          <p:cNvSpPr txBox="1">
            <a:spLocks/>
          </p:cNvSpPr>
          <p:nvPr/>
        </p:nvSpPr>
        <p:spPr>
          <a:xfrm>
            <a:off x="0" y="5214938"/>
            <a:ext cx="9144000" cy="1357312"/>
          </a:xfrm>
          <a:prstGeom prst="rect">
            <a:avLst/>
          </a:prstGeom>
        </p:spPr>
        <p:txBody>
          <a:bodyPr anchor="ctr">
            <a:normAutofit fontScale="25000" lnSpcReduction="20000"/>
          </a:bodyPr>
          <a:lstStyle/>
          <a:p>
            <a:pPr marL="742950" indent="-742950" algn="ctr" fontAlgn="auto">
              <a:spcAft>
                <a:spcPts val="0"/>
              </a:spcAft>
              <a:defRPr/>
            </a:pPr>
            <a:r>
              <a:rPr lang="en-GB" sz="8000" dirty="0">
                <a:latin typeface="+mn-lt"/>
              </a:rPr>
              <a:t>Create an IF statement in cell D3:</a:t>
            </a:r>
          </a:p>
          <a:p>
            <a:pPr marL="742950" indent="-742950" algn="ctr" fontAlgn="auto">
              <a:spcAft>
                <a:spcPts val="0"/>
              </a:spcAft>
              <a:defRPr/>
            </a:pPr>
            <a:endParaRPr lang="en-GB" sz="8000" dirty="0">
              <a:latin typeface="+mn-lt"/>
            </a:endParaRPr>
          </a:p>
          <a:p>
            <a:pPr marL="742950" indent="-742950" algn="ctr" fontAlgn="auto">
              <a:spcAft>
                <a:spcPts val="0"/>
              </a:spcAft>
              <a:defRPr/>
            </a:pPr>
            <a:r>
              <a:rPr lang="en-GB" sz="8000" dirty="0">
                <a:latin typeface="+mn-lt"/>
              </a:rPr>
              <a:t>The test will be, “does cell C3 have the #N/A error message”?</a:t>
            </a:r>
          </a:p>
          <a:p>
            <a:pPr marL="742950" indent="-742950" algn="ctr" fontAlgn="auto">
              <a:spcAft>
                <a:spcPts val="0"/>
              </a:spcAft>
              <a:defRPr/>
            </a:pPr>
            <a:r>
              <a:rPr lang="en-GB" sz="8000" dirty="0">
                <a:latin typeface="+mn-lt"/>
              </a:rPr>
              <a:t>If it does, this means the name is not is in the list.</a:t>
            </a:r>
          </a:p>
          <a:p>
            <a:pPr marL="742950" indent="-742950" algn="ctr" fontAlgn="auto">
              <a:spcAft>
                <a:spcPts val="0"/>
              </a:spcAft>
              <a:defRPr/>
            </a:pPr>
            <a:r>
              <a:rPr lang="en-GB" sz="8000" dirty="0">
                <a:latin typeface="+mn-lt"/>
              </a:rPr>
              <a:t>If not, that means a valid name is in the list.</a:t>
            </a:r>
          </a:p>
          <a:p>
            <a:pPr marL="742950" indent="-742950" algn="ctr" fontAlgn="auto">
              <a:spcAft>
                <a:spcPts val="0"/>
              </a:spcAft>
              <a:defRPr/>
            </a:pPr>
            <a:endParaRPr lang="en-GB" sz="8000" dirty="0">
              <a:latin typeface="+mn-lt"/>
            </a:endParaRPr>
          </a:p>
          <a:p>
            <a:pPr marL="742950" indent="-742950" algn="ctr" fontAlgn="auto">
              <a:spcAft>
                <a:spcPts val="0"/>
              </a:spcAft>
              <a:defRPr/>
            </a:pPr>
            <a:r>
              <a:rPr lang="en-GB" sz="8000" dirty="0">
                <a:latin typeface="+mn-lt"/>
              </a:rPr>
              <a:t>=IF(</a:t>
            </a:r>
            <a:r>
              <a:rPr lang="en-GB" sz="8000" dirty="0" err="1">
                <a:latin typeface="+mn-lt"/>
              </a:rPr>
              <a:t>isna</a:t>
            </a:r>
            <a:r>
              <a:rPr lang="en-GB" sz="8000" dirty="0">
                <a:latin typeface="+mn-lt"/>
              </a:rPr>
              <a:t>(C3), “Incorrect name”, “Correct username”)</a:t>
            </a:r>
          </a:p>
          <a:p>
            <a:pPr marL="742950" indent="-742950" algn="ctr" fontAlgn="auto">
              <a:spcAft>
                <a:spcPts val="0"/>
              </a:spcAft>
              <a:defRPr/>
            </a:pPr>
            <a:r>
              <a:rPr lang="en-GB" sz="8000" dirty="0">
                <a:latin typeface="+mj-lt"/>
                <a:ea typeface="+mj-ea"/>
                <a:cs typeface="+mj-cs"/>
              </a:rPr>
              <a:t>  </a:t>
            </a: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pic>
        <p:nvPicPr>
          <p:cNvPr id="9" name="Picture 8"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4" cstate="print"/>
          <a:srcRect/>
          <a:stretch>
            <a:fillRect/>
          </a:stretch>
        </p:blipFill>
        <p:spPr bwMode="auto">
          <a:xfrm>
            <a:off x="8100392" y="6309320"/>
            <a:ext cx="288032" cy="288032"/>
          </a:xfrm>
          <a:prstGeom prst="rect">
            <a:avLst/>
          </a:prstGeom>
          <a:noFill/>
        </p:spPr>
      </p:pic>
      <p:pic>
        <p:nvPicPr>
          <p:cNvPr id="10"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4" cstate="print"/>
          <a:srcRect/>
          <a:stretch>
            <a:fillRect/>
          </a:stretch>
        </p:blipFill>
        <p:spPr bwMode="auto">
          <a:xfrm flipH="1">
            <a:off x="8460432" y="6309320"/>
            <a:ext cx="288032" cy="288032"/>
          </a:xfrm>
          <a:prstGeom prst="rect">
            <a:avLst/>
          </a:prstGeom>
          <a:noFill/>
        </p:spPr>
      </p:pic>
      <p:pic>
        <p:nvPicPr>
          <p:cNvPr id="11" name="Picture 2" descr="C:\Users\STMWO\AppData\Local\Microsoft\Windows\Temporary Internet Files\Content.IE5\O87MT5G6\MC900442122[1].png">
            <a:hlinkClick r:id="rId5" action="ppaction://hlinksldjump"/>
          </p:cNvPr>
          <p:cNvPicPr>
            <a:picLocks noChangeAspect="1" noChangeArrowheads="1"/>
          </p:cNvPicPr>
          <p:nvPr/>
        </p:nvPicPr>
        <p:blipFill>
          <a:blip r:embed="rId6" cstate="print"/>
          <a:srcRect/>
          <a:stretch>
            <a:fillRect/>
          </a:stretch>
        </p:blipFill>
        <p:spPr bwMode="auto">
          <a:xfrm>
            <a:off x="8130852" y="5674896"/>
            <a:ext cx="617612" cy="61343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pPr marL="742950" indent="-742950" fontAlgn="auto">
              <a:spcAft>
                <a:spcPts val="0"/>
              </a:spcAft>
              <a:defRPr/>
            </a:pPr>
            <a:r>
              <a:rPr lang="en-GB" dirty="0" smtClean="0"/>
              <a:t>Create a formula that tests whether the password entered in this sheet </a:t>
            </a:r>
            <a:endParaRPr lang="en-US" dirty="0"/>
          </a:p>
        </p:txBody>
      </p:sp>
      <p:sp>
        <p:nvSpPr>
          <p:cNvPr id="4" name="Title 1"/>
          <p:cNvSpPr txBox="1">
            <a:spLocks/>
          </p:cNvSpPr>
          <p:nvPr/>
        </p:nvSpPr>
        <p:spPr>
          <a:xfrm>
            <a:off x="214313" y="1571625"/>
            <a:ext cx="1857375" cy="4500563"/>
          </a:xfrm>
          <a:prstGeom prst="rect">
            <a:avLst/>
          </a:prstGeom>
        </p:spPr>
        <p:txBody>
          <a:bodyPr anchor="ctr">
            <a:normAutofit fontScale="97500"/>
          </a:bodyPr>
          <a:lstStyle/>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5" name="Title 1"/>
          <p:cNvSpPr txBox="1">
            <a:spLocks/>
          </p:cNvSpPr>
          <p:nvPr/>
        </p:nvSpPr>
        <p:spPr>
          <a:xfrm>
            <a:off x="0" y="5500688"/>
            <a:ext cx="9144000" cy="1357312"/>
          </a:xfrm>
          <a:prstGeom prst="rect">
            <a:avLst/>
          </a:prstGeom>
        </p:spPr>
        <p:txBody>
          <a:bodyPr anchor="ctr">
            <a:normAutofit fontScale="55000" lnSpcReduction="20000"/>
          </a:bodyPr>
          <a:lstStyle/>
          <a:p>
            <a:pPr marL="742950" indent="-742950" algn="ctr" fontAlgn="auto">
              <a:spcAft>
                <a:spcPts val="0"/>
              </a:spcAft>
              <a:defRPr/>
            </a:pPr>
            <a:r>
              <a:rPr lang="en-GB" sz="8000" dirty="0">
                <a:latin typeface="+mj-lt"/>
                <a:ea typeface="+mj-ea"/>
                <a:cs typeface="+mj-cs"/>
              </a:rPr>
              <a:t> </a:t>
            </a: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8" name="Title 1"/>
          <p:cNvSpPr txBox="1">
            <a:spLocks/>
          </p:cNvSpPr>
          <p:nvPr/>
        </p:nvSpPr>
        <p:spPr>
          <a:xfrm>
            <a:off x="0" y="5286375"/>
            <a:ext cx="9144000" cy="1357313"/>
          </a:xfrm>
          <a:prstGeom prst="rect">
            <a:avLst/>
          </a:prstGeom>
        </p:spPr>
        <p:txBody>
          <a:bodyPr anchor="ctr">
            <a:normAutofit fontScale="25000" lnSpcReduction="20000"/>
          </a:bodyPr>
          <a:lstStyle/>
          <a:p>
            <a:pPr marL="742950" indent="-742950" algn="ctr" fontAlgn="auto">
              <a:spcAft>
                <a:spcPts val="0"/>
              </a:spcAft>
              <a:defRPr/>
            </a:pPr>
            <a:r>
              <a:rPr lang="en-GB" sz="8000" dirty="0">
                <a:latin typeface="+mn-lt"/>
              </a:rPr>
              <a:t>Create an IF statement in cell D4:</a:t>
            </a:r>
          </a:p>
          <a:p>
            <a:pPr marL="742950" indent="-742950" algn="ctr" fontAlgn="auto">
              <a:spcAft>
                <a:spcPts val="0"/>
              </a:spcAft>
              <a:defRPr/>
            </a:pPr>
            <a:endParaRPr lang="en-GB" sz="8000" dirty="0">
              <a:latin typeface="+mn-lt"/>
            </a:endParaRPr>
          </a:p>
          <a:p>
            <a:pPr marL="742950" indent="-742950" algn="ctr" fontAlgn="auto">
              <a:spcAft>
                <a:spcPts val="0"/>
              </a:spcAft>
              <a:defRPr/>
            </a:pPr>
            <a:r>
              <a:rPr lang="en-GB" sz="8000" dirty="0">
                <a:latin typeface="+mn-lt"/>
              </a:rPr>
              <a:t>The test will be, </a:t>
            </a:r>
          </a:p>
          <a:p>
            <a:pPr marL="742950" indent="-742950" algn="ctr" fontAlgn="auto">
              <a:spcAft>
                <a:spcPts val="0"/>
              </a:spcAft>
              <a:defRPr/>
            </a:pPr>
            <a:r>
              <a:rPr lang="en-GB" sz="8000" dirty="0">
                <a:latin typeface="+mn-lt"/>
              </a:rPr>
              <a:t>“Is the text in B3 (the text the user typed on this sheet) the same </a:t>
            </a:r>
          </a:p>
          <a:p>
            <a:pPr marL="742950" indent="-742950" algn="ctr" fontAlgn="auto">
              <a:spcAft>
                <a:spcPts val="0"/>
              </a:spcAft>
              <a:defRPr/>
            </a:pPr>
            <a:r>
              <a:rPr lang="en-GB" sz="8000" dirty="0">
                <a:latin typeface="+mn-lt"/>
              </a:rPr>
              <a:t>as the text in C3 (The password we have on record on the other sheet)</a:t>
            </a:r>
          </a:p>
          <a:p>
            <a:pPr marL="742950" indent="-742950" algn="ctr" fontAlgn="auto">
              <a:spcAft>
                <a:spcPts val="0"/>
              </a:spcAft>
              <a:defRPr/>
            </a:pPr>
            <a:r>
              <a:rPr lang="en-GB" sz="8000" dirty="0">
                <a:latin typeface="+mn-lt"/>
              </a:rPr>
              <a:t>If it does, this means the password is correct.</a:t>
            </a:r>
          </a:p>
          <a:p>
            <a:pPr marL="742950" indent="-742950" algn="ctr" fontAlgn="auto">
              <a:spcAft>
                <a:spcPts val="0"/>
              </a:spcAft>
              <a:defRPr/>
            </a:pPr>
            <a:r>
              <a:rPr lang="en-GB" sz="8000" dirty="0">
                <a:latin typeface="+mn-lt"/>
              </a:rPr>
              <a:t>If not, that means the password is not correct.</a:t>
            </a:r>
          </a:p>
          <a:p>
            <a:pPr marL="742950" indent="-742950" algn="ctr" fontAlgn="auto">
              <a:spcAft>
                <a:spcPts val="0"/>
              </a:spcAft>
              <a:defRPr/>
            </a:pPr>
            <a:endParaRPr lang="en-GB" sz="8000" dirty="0">
              <a:latin typeface="+mn-lt"/>
            </a:endParaRPr>
          </a:p>
          <a:p>
            <a:pPr marL="742950" indent="-742950" algn="ctr" fontAlgn="auto">
              <a:spcAft>
                <a:spcPts val="0"/>
              </a:spcAft>
              <a:defRPr/>
            </a:pPr>
            <a:r>
              <a:rPr lang="en-GB" sz="8000" dirty="0">
                <a:latin typeface="+mn-lt"/>
              </a:rPr>
              <a:t>=</a:t>
            </a:r>
            <a:r>
              <a:rPr lang="en-GB" sz="8000" dirty="0" smtClean="0">
                <a:latin typeface="+mn-lt"/>
              </a:rPr>
              <a:t>IF(</a:t>
            </a:r>
            <a:r>
              <a:rPr lang="en-GB" sz="8000" dirty="0" smtClean="0"/>
              <a:t>B4=C4</a:t>
            </a:r>
            <a:r>
              <a:rPr lang="en-GB" sz="8000" dirty="0" smtClean="0">
                <a:latin typeface="+mn-lt"/>
              </a:rPr>
              <a:t>, “Correct Password”, “Incorrect Password”)</a:t>
            </a:r>
            <a:endParaRPr lang="en-GB" sz="8000" dirty="0">
              <a:latin typeface="+mn-lt"/>
            </a:endParaRPr>
          </a:p>
          <a:p>
            <a:pPr marL="742950" indent="-742950" algn="ctr" fontAlgn="auto">
              <a:spcAft>
                <a:spcPts val="0"/>
              </a:spcAft>
              <a:defRPr/>
            </a:pPr>
            <a:r>
              <a:rPr lang="en-GB" sz="8000" dirty="0">
                <a:latin typeface="+mj-lt"/>
                <a:ea typeface="+mj-ea"/>
                <a:cs typeface="+mj-cs"/>
              </a:rPr>
              <a:t>  </a:t>
            </a: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pic>
        <p:nvPicPr>
          <p:cNvPr id="15366" name="Picture 2"/>
          <p:cNvPicPr>
            <a:picLocks noChangeAspect="1" noChangeArrowheads="1"/>
          </p:cNvPicPr>
          <p:nvPr/>
        </p:nvPicPr>
        <p:blipFill>
          <a:blip r:embed="rId3" cstate="print"/>
          <a:srcRect/>
          <a:stretch>
            <a:fillRect/>
          </a:stretch>
        </p:blipFill>
        <p:spPr bwMode="auto">
          <a:xfrm>
            <a:off x="61913" y="1214438"/>
            <a:ext cx="9010650" cy="3200400"/>
          </a:xfrm>
          <a:prstGeom prst="rect">
            <a:avLst/>
          </a:prstGeom>
          <a:noFill/>
          <a:ln w="9525">
            <a:noFill/>
            <a:miter lim="800000"/>
            <a:headEnd/>
            <a:tailEnd/>
          </a:ln>
        </p:spPr>
      </p:pic>
      <p:pic>
        <p:nvPicPr>
          <p:cNvPr id="9" name="Picture 8"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4" cstate="print"/>
          <a:srcRect/>
          <a:stretch>
            <a:fillRect/>
          </a:stretch>
        </p:blipFill>
        <p:spPr bwMode="auto">
          <a:xfrm>
            <a:off x="8100392" y="6309320"/>
            <a:ext cx="288032" cy="288032"/>
          </a:xfrm>
          <a:prstGeom prst="rect">
            <a:avLst/>
          </a:prstGeom>
          <a:noFill/>
        </p:spPr>
      </p:pic>
      <p:pic>
        <p:nvPicPr>
          <p:cNvPr id="10"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4" cstate="print"/>
          <a:srcRect/>
          <a:stretch>
            <a:fillRect/>
          </a:stretch>
        </p:blipFill>
        <p:spPr bwMode="auto">
          <a:xfrm flipH="1">
            <a:off x="8460432" y="6309320"/>
            <a:ext cx="288032" cy="288032"/>
          </a:xfrm>
          <a:prstGeom prst="rect">
            <a:avLst/>
          </a:prstGeom>
          <a:noFill/>
        </p:spPr>
      </p:pic>
      <p:pic>
        <p:nvPicPr>
          <p:cNvPr id="11" name="Picture 2" descr="C:\Users\STMWO\AppData\Local\Microsoft\Windows\Temporary Internet Files\Content.IE5\O87MT5G6\MC900442122[1].png">
            <a:hlinkClick r:id="rId5" action="ppaction://hlinksldjump"/>
          </p:cNvPr>
          <p:cNvPicPr>
            <a:picLocks noChangeAspect="1" noChangeArrowheads="1"/>
          </p:cNvPicPr>
          <p:nvPr/>
        </p:nvPicPr>
        <p:blipFill>
          <a:blip r:embed="rId6" cstate="print"/>
          <a:srcRect/>
          <a:stretch>
            <a:fillRect/>
          </a:stretch>
        </p:blipFill>
        <p:spPr bwMode="auto">
          <a:xfrm>
            <a:off x="8130852" y="5674896"/>
            <a:ext cx="617612" cy="61343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1143000"/>
          </a:xfrm>
        </p:spPr>
        <p:txBody>
          <a:bodyPr/>
          <a:lstStyle/>
          <a:p>
            <a:pPr marL="742950" indent="-742950"/>
            <a:r>
              <a:rPr lang="en-GB" smtClean="0"/>
              <a:t>Test the formulas</a:t>
            </a:r>
            <a:endParaRPr lang="en-US" smtClean="0"/>
          </a:p>
        </p:txBody>
      </p:sp>
      <p:sp>
        <p:nvSpPr>
          <p:cNvPr id="4" name="Title 1"/>
          <p:cNvSpPr txBox="1">
            <a:spLocks/>
          </p:cNvSpPr>
          <p:nvPr/>
        </p:nvSpPr>
        <p:spPr>
          <a:xfrm>
            <a:off x="214313" y="1571625"/>
            <a:ext cx="1857375" cy="4500563"/>
          </a:xfrm>
          <a:prstGeom prst="rect">
            <a:avLst/>
          </a:prstGeom>
        </p:spPr>
        <p:txBody>
          <a:bodyPr anchor="ctr">
            <a:normAutofit fontScale="97500"/>
          </a:bodyPr>
          <a:lstStyle/>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5" name="Title 1"/>
          <p:cNvSpPr txBox="1">
            <a:spLocks/>
          </p:cNvSpPr>
          <p:nvPr/>
        </p:nvSpPr>
        <p:spPr>
          <a:xfrm>
            <a:off x="0" y="5500688"/>
            <a:ext cx="9144000" cy="1357312"/>
          </a:xfrm>
          <a:prstGeom prst="rect">
            <a:avLst/>
          </a:prstGeom>
        </p:spPr>
        <p:txBody>
          <a:bodyPr anchor="ctr">
            <a:normAutofit fontScale="55000" lnSpcReduction="20000"/>
          </a:bodyPr>
          <a:lstStyle/>
          <a:p>
            <a:pPr marL="742950" indent="-742950" algn="ctr" fontAlgn="auto">
              <a:spcAft>
                <a:spcPts val="0"/>
              </a:spcAft>
              <a:defRPr/>
            </a:pPr>
            <a:r>
              <a:rPr lang="en-GB" sz="8000" dirty="0">
                <a:latin typeface="+mj-lt"/>
                <a:ea typeface="+mj-ea"/>
                <a:cs typeface="+mj-cs"/>
              </a:rPr>
              <a:t> </a:t>
            </a: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8" name="Title 1"/>
          <p:cNvSpPr txBox="1">
            <a:spLocks/>
          </p:cNvSpPr>
          <p:nvPr/>
        </p:nvSpPr>
        <p:spPr>
          <a:xfrm>
            <a:off x="0" y="5286375"/>
            <a:ext cx="9144000" cy="1357313"/>
          </a:xfrm>
          <a:prstGeom prst="rect">
            <a:avLst/>
          </a:prstGeom>
        </p:spPr>
        <p:txBody>
          <a:bodyPr anchor="ctr">
            <a:normAutofit fontScale="55000" lnSpcReduction="20000"/>
          </a:bodyPr>
          <a:lstStyle/>
          <a:p>
            <a:pPr marL="742950" indent="-742950" algn="ctr" fontAlgn="auto">
              <a:spcAft>
                <a:spcPts val="0"/>
              </a:spcAft>
              <a:defRPr/>
            </a:pPr>
            <a:endParaRPr lang="en-GB" sz="8000" dirty="0">
              <a:latin typeface="+mj-lt"/>
              <a:ea typeface="+mj-ea"/>
              <a:cs typeface="+mj-cs"/>
            </a:endParaRP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pic>
        <p:nvPicPr>
          <p:cNvPr id="16390" name="Picture 2"/>
          <p:cNvPicPr>
            <a:picLocks noChangeAspect="1" noChangeArrowheads="1"/>
          </p:cNvPicPr>
          <p:nvPr/>
        </p:nvPicPr>
        <p:blipFill>
          <a:blip r:embed="rId3" cstate="print"/>
          <a:srcRect/>
          <a:stretch>
            <a:fillRect/>
          </a:stretch>
        </p:blipFill>
        <p:spPr bwMode="auto">
          <a:xfrm>
            <a:off x="251520" y="1124744"/>
            <a:ext cx="8210748" cy="2162831"/>
          </a:xfrm>
          <a:prstGeom prst="rect">
            <a:avLst/>
          </a:prstGeom>
          <a:noFill/>
          <a:ln w="9525">
            <a:noFill/>
            <a:miter lim="800000"/>
            <a:headEnd/>
            <a:tailEnd/>
          </a:ln>
        </p:spPr>
      </p:pic>
      <p:pic>
        <p:nvPicPr>
          <p:cNvPr id="16391" name="Picture 3"/>
          <p:cNvPicPr>
            <a:picLocks noChangeAspect="1" noChangeArrowheads="1"/>
          </p:cNvPicPr>
          <p:nvPr/>
        </p:nvPicPr>
        <p:blipFill>
          <a:blip r:embed="rId4" cstate="print"/>
          <a:srcRect/>
          <a:stretch>
            <a:fillRect/>
          </a:stretch>
        </p:blipFill>
        <p:spPr bwMode="auto">
          <a:xfrm>
            <a:off x="251520" y="3411206"/>
            <a:ext cx="8208912" cy="2125921"/>
          </a:xfrm>
          <a:prstGeom prst="rect">
            <a:avLst/>
          </a:prstGeom>
          <a:noFill/>
          <a:ln w="9525">
            <a:noFill/>
            <a:miter lim="800000"/>
            <a:headEnd/>
            <a:tailEnd/>
          </a:ln>
        </p:spPr>
      </p:pic>
      <p:sp>
        <p:nvSpPr>
          <p:cNvPr id="9" name="Title 1"/>
          <p:cNvSpPr txBox="1">
            <a:spLocks/>
          </p:cNvSpPr>
          <p:nvPr/>
        </p:nvSpPr>
        <p:spPr>
          <a:xfrm>
            <a:off x="142875" y="5786438"/>
            <a:ext cx="9144000" cy="1357312"/>
          </a:xfrm>
          <a:prstGeom prst="rect">
            <a:avLst/>
          </a:prstGeom>
        </p:spPr>
        <p:txBody>
          <a:bodyPr anchor="ctr">
            <a:normAutofit fontScale="25000" lnSpcReduction="20000"/>
          </a:bodyPr>
          <a:lstStyle/>
          <a:p>
            <a:pPr marL="742950" indent="-742950" algn="ctr" fontAlgn="auto">
              <a:spcAft>
                <a:spcPts val="0"/>
              </a:spcAft>
              <a:defRPr/>
            </a:pPr>
            <a:r>
              <a:rPr lang="en-GB" sz="8000" dirty="0">
                <a:latin typeface="+mn-lt"/>
              </a:rPr>
              <a:t>The correct password is “pass2”</a:t>
            </a:r>
          </a:p>
          <a:p>
            <a:pPr marL="742950" indent="-742950" algn="ctr" fontAlgn="auto">
              <a:spcAft>
                <a:spcPts val="0"/>
              </a:spcAft>
              <a:defRPr/>
            </a:pPr>
            <a:r>
              <a:rPr lang="en-GB" sz="8000" dirty="0">
                <a:latin typeface="+mn-lt"/>
              </a:rPr>
              <a:t>When we change the password to this, it is accepted</a:t>
            </a:r>
          </a:p>
          <a:p>
            <a:pPr marL="742950" indent="-742950" algn="ctr" fontAlgn="auto">
              <a:spcAft>
                <a:spcPts val="0"/>
              </a:spcAft>
              <a:defRPr/>
            </a:pPr>
            <a:r>
              <a:rPr lang="en-GB" sz="8000" dirty="0">
                <a:latin typeface="+mj-lt"/>
                <a:ea typeface="+mj-ea"/>
                <a:cs typeface="+mj-cs"/>
              </a:rPr>
              <a:t>  </a:t>
            </a: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pic>
        <p:nvPicPr>
          <p:cNvPr id="11" name="Picture 10"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5" cstate="print"/>
          <a:srcRect/>
          <a:stretch>
            <a:fillRect/>
          </a:stretch>
        </p:blipFill>
        <p:spPr bwMode="auto">
          <a:xfrm>
            <a:off x="8100392" y="6309320"/>
            <a:ext cx="288032" cy="288032"/>
          </a:xfrm>
          <a:prstGeom prst="rect">
            <a:avLst/>
          </a:prstGeom>
          <a:noFill/>
        </p:spPr>
      </p:pic>
      <p:pic>
        <p:nvPicPr>
          <p:cNvPr id="12"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5" cstate="print"/>
          <a:srcRect/>
          <a:stretch>
            <a:fillRect/>
          </a:stretch>
        </p:blipFill>
        <p:spPr bwMode="auto">
          <a:xfrm flipH="1">
            <a:off x="8460432" y="6309320"/>
            <a:ext cx="288032" cy="288032"/>
          </a:xfrm>
          <a:prstGeom prst="rect">
            <a:avLst/>
          </a:prstGeom>
          <a:noFill/>
        </p:spPr>
      </p:pic>
      <p:pic>
        <p:nvPicPr>
          <p:cNvPr id="13" name="Picture 2" descr="C:\Users\STMWO\AppData\Local\Microsoft\Windows\Temporary Internet Files\Content.IE5\O87MT5G6\MC900442122[1].png">
            <a:hlinkClick r:id="rId6" action="ppaction://hlinksldjump"/>
          </p:cNvPr>
          <p:cNvPicPr>
            <a:picLocks noChangeAspect="1" noChangeArrowheads="1"/>
          </p:cNvPicPr>
          <p:nvPr/>
        </p:nvPicPr>
        <p:blipFill>
          <a:blip r:embed="rId7" cstate="print"/>
          <a:srcRect/>
          <a:stretch>
            <a:fillRect/>
          </a:stretch>
        </p:blipFill>
        <p:spPr bwMode="auto">
          <a:xfrm>
            <a:off x="8130852" y="5674896"/>
            <a:ext cx="617612" cy="61343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Contents</a:t>
            </a:r>
            <a:endParaRPr lang="en-GB" dirty="0"/>
          </a:p>
        </p:txBody>
      </p:sp>
      <p:sp>
        <p:nvSpPr>
          <p:cNvPr id="3" name="Content Placeholder 2"/>
          <p:cNvSpPr>
            <a:spLocks noGrp="1"/>
          </p:cNvSpPr>
          <p:nvPr>
            <p:ph sz="quarter" idx="1"/>
          </p:nvPr>
        </p:nvSpPr>
        <p:spPr/>
        <p:txBody>
          <a:bodyPr>
            <a:normAutofit/>
          </a:bodyPr>
          <a:lstStyle/>
          <a:p>
            <a:r>
              <a:rPr lang="en-GB" dirty="0" smtClean="0">
                <a:hlinkClick r:id="rId3" action="ppaction://hlinksldjump"/>
              </a:rPr>
              <a:t>Developer Tab</a:t>
            </a:r>
            <a:endParaRPr lang="en-GB" dirty="0" smtClean="0"/>
          </a:p>
          <a:p>
            <a:r>
              <a:rPr lang="en-GB" dirty="0" smtClean="0">
                <a:hlinkClick r:id="rId4" action="ppaction://hlinksldjump"/>
              </a:rPr>
              <a:t>Dropdown Menu</a:t>
            </a:r>
            <a:endParaRPr lang="en-GB" dirty="0" smtClean="0"/>
          </a:p>
          <a:p>
            <a:r>
              <a:rPr lang="en-GB" dirty="0" smtClean="0">
                <a:hlinkClick r:id="rId5" action="ppaction://hlinksldjump"/>
              </a:rPr>
              <a:t>OR Function</a:t>
            </a:r>
            <a:endParaRPr lang="en-GB" dirty="0" smtClean="0"/>
          </a:p>
          <a:p>
            <a:r>
              <a:rPr lang="en-GB" dirty="0" smtClean="0">
                <a:hlinkClick r:id="rId6" action="ppaction://hlinksldjump"/>
              </a:rPr>
              <a:t>Password Protection</a:t>
            </a:r>
            <a:endParaRPr lang="en-GB" dirty="0" smtClean="0"/>
          </a:p>
          <a:p>
            <a:r>
              <a:rPr lang="en-GB" dirty="0" smtClean="0">
                <a:hlinkClick r:id="rId7" action="ppaction://hlinksldjump"/>
              </a:rPr>
              <a:t>Recording Macros</a:t>
            </a:r>
            <a:endParaRPr lang="en-GB" dirty="0" smtClean="0"/>
          </a:p>
          <a:p>
            <a:r>
              <a:rPr lang="en-GB" dirty="0" smtClean="0">
                <a:hlinkClick r:id="rId8" action="ppaction://hlinksldjump"/>
              </a:rPr>
              <a:t>Adding Buttons</a:t>
            </a:r>
            <a:endParaRPr lang="en-GB" dirty="0" smtClean="0"/>
          </a:p>
          <a:p>
            <a:r>
              <a:rPr lang="en-GB" dirty="0" smtClean="0">
                <a:hlinkClick r:id="rId9" action="ppaction://hlinksldjump"/>
              </a:rPr>
              <a:t>Editing Buttons</a:t>
            </a:r>
            <a:endParaRPr lang="en-GB" dirty="0" smtClean="0"/>
          </a:p>
          <a:p>
            <a:r>
              <a:rPr lang="en-GB" dirty="0" smtClean="0">
                <a:hlinkClick r:id="rId10" action="ppaction://hlinksldjump"/>
              </a:rPr>
              <a:t>Event Control</a:t>
            </a:r>
            <a:endParaRPr lang="en-GB" dirty="0" smtClean="0"/>
          </a:p>
          <a:p>
            <a:r>
              <a:rPr lang="en-GB" dirty="0" smtClean="0">
                <a:hlinkClick r:id="rId11" action="ppaction://hlinksldjump"/>
              </a:rPr>
              <a:t>Customised Printing</a:t>
            </a:r>
            <a:endParaRPr lang="en-GB" dirty="0" smtClean="0"/>
          </a:p>
          <a:p>
            <a:r>
              <a:rPr lang="en-GB" dirty="0" smtClean="0">
                <a:hlinkClick r:id="rId12" action="ppaction://hlinksldjump"/>
              </a:rPr>
              <a:t>Adding Navigation</a:t>
            </a:r>
            <a:endParaRPr lang="en-GB" dirty="0" smtClean="0"/>
          </a:p>
          <a:p>
            <a:r>
              <a:rPr lang="en-GB" dirty="0" smtClean="0">
                <a:hlinkClick r:id="rId13" action="ppaction://hlinksldjump"/>
              </a:rPr>
              <a:t>Creating a Pivot Table</a:t>
            </a:r>
            <a:endParaRPr lang="en-GB" dirty="0" smtClean="0"/>
          </a:p>
          <a:p>
            <a:endParaRPr lang="en-GB" dirty="0" smtClean="0"/>
          </a:p>
          <a:p>
            <a:endParaRPr lang="en-GB" dirty="0" smtClean="0"/>
          </a:p>
          <a:p>
            <a:endParaRPr lang="en-GB" dirty="0"/>
          </a:p>
        </p:txBody>
      </p:sp>
      <p:sp>
        <p:nvSpPr>
          <p:cNvPr id="4" name="Content Placeholder 3"/>
          <p:cNvSpPr>
            <a:spLocks noGrp="1"/>
          </p:cNvSpPr>
          <p:nvPr>
            <p:ph sz="quarter" idx="2"/>
          </p:nvPr>
        </p:nvSpPr>
        <p:spPr/>
        <p:txBody>
          <a:bodyPr>
            <a:normAutofit/>
          </a:bodyPr>
          <a:lstStyle/>
          <a:p>
            <a:r>
              <a:rPr lang="en-GB" dirty="0" smtClean="0">
                <a:hlinkClick r:id="rId14" action="ppaction://hlinksldjump"/>
              </a:rPr>
              <a:t>Creating an Alternative Format</a:t>
            </a:r>
            <a:endParaRPr lang="en-GB" dirty="0" smtClean="0"/>
          </a:p>
          <a:p>
            <a:r>
              <a:rPr lang="en-GB" dirty="0" smtClean="0">
                <a:hlinkClick r:id="rId15" action="ppaction://hlinksldjump"/>
              </a:rPr>
              <a:t>Unlocking Cells</a:t>
            </a:r>
            <a:endParaRPr lang="en-GB" dirty="0" smtClean="0">
              <a:hlinkClick r:id="rId16" action="ppaction://hlinksldjump"/>
            </a:endParaRPr>
          </a:p>
          <a:p>
            <a:r>
              <a:rPr lang="en-GB" dirty="0" smtClean="0">
                <a:hlinkClick r:id="rId16" action="ppaction://hlinksldjump"/>
              </a:rPr>
              <a:t>Protecting </a:t>
            </a:r>
            <a:r>
              <a:rPr lang="en-GB" dirty="0" smtClean="0">
                <a:hlinkClick r:id="rId16" action="ppaction://hlinksldjump"/>
              </a:rPr>
              <a:t>Sheets</a:t>
            </a:r>
            <a:endParaRPr lang="en-GB"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1143000"/>
          </a:xfrm>
        </p:spPr>
        <p:txBody>
          <a:bodyPr/>
          <a:lstStyle/>
          <a:p>
            <a:pPr marL="742950" indent="-742950"/>
            <a:r>
              <a:rPr lang="en-GB" dirty="0" smtClean="0"/>
              <a:t>Recording The Macros</a:t>
            </a:r>
            <a:endParaRPr lang="en-US" dirty="0" smtClean="0"/>
          </a:p>
        </p:txBody>
      </p:sp>
      <p:sp>
        <p:nvSpPr>
          <p:cNvPr id="4" name="Title 1"/>
          <p:cNvSpPr txBox="1">
            <a:spLocks/>
          </p:cNvSpPr>
          <p:nvPr/>
        </p:nvSpPr>
        <p:spPr>
          <a:xfrm>
            <a:off x="214313" y="1571625"/>
            <a:ext cx="1857375" cy="4500563"/>
          </a:xfrm>
          <a:prstGeom prst="rect">
            <a:avLst/>
          </a:prstGeom>
        </p:spPr>
        <p:txBody>
          <a:bodyPr anchor="ctr">
            <a:normAutofit fontScale="97500"/>
          </a:bodyPr>
          <a:lstStyle/>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5" name="Title 1"/>
          <p:cNvSpPr txBox="1">
            <a:spLocks/>
          </p:cNvSpPr>
          <p:nvPr/>
        </p:nvSpPr>
        <p:spPr>
          <a:xfrm>
            <a:off x="0" y="5500688"/>
            <a:ext cx="9144000" cy="1357312"/>
          </a:xfrm>
          <a:prstGeom prst="rect">
            <a:avLst/>
          </a:prstGeom>
        </p:spPr>
        <p:txBody>
          <a:bodyPr anchor="ctr">
            <a:normAutofit fontScale="55000" lnSpcReduction="20000"/>
          </a:bodyPr>
          <a:lstStyle/>
          <a:p>
            <a:pPr marL="742950" indent="-742950" algn="ctr" fontAlgn="auto">
              <a:spcAft>
                <a:spcPts val="0"/>
              </a:spcAft>
              <a:defRPr/>
            </a:pPr>
            <a:r>
              <a:rPr lang="en-GB" sz="8000" dirty="0">
                <a:latin typeface="+mj-lt"/>
                <a:ea typeface="+mj-ea"/>
                <a:cs typeface="+mj-cs"/>
              </a:rPr>
              <a:t> </a:t>
            </a: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8" name="Title 1"/>
          <p:cNvSpPr txBox="1">
            <a:spLocks/>
          </p:cNvSpPr>
          <p:nvPr/>
        </p:nvSpPr>
        <p:spPr>
          <a:xfrm>
            <a:off x="0" y="5286375"/>
            <a:ext cx="9144000" cy="1357313"/>
          </a:xfrm>
          <a:prstGeom prst="rect">
            <a:avLst/>
          </a:prstGeom>
        </p:spPr>
        <p:txBody>
          <a:bodyPr anchor="ctr">
            <a:normAutofit fontScale="55000" lnSpcReduction="20000"/>
          </a:bodyPr>
          <a:lstStyle/>
          <a:p>
            <a:pPr marL="742950" indent="-742950" algn="ctr" fontAlgn="auto">
              <a:spcAft>
                <a:spcPts val="0"/>
              </a:spcAft>
              <a:defRPr/>
            </a:pPr>
            <a:endParaRPr lang="en-GB" sz="8000" dirty="0">
              <a:latin typeface="+mj-lt"/>
              <a:ea typeface="+mj-ea"/>
              <a:cs typeface="+mj-cs"/>
            </a:endParaRP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9" name="Title 1"/>
          <p:cNvSpPr txBox="1">
            <a:spLocks/>
          </p:cNvSpPr>
          <p:nvPr/>
        </p:nvSpPr>
        <p:spPr>
          <a:xfrm>
            <a:off x="142875" y="4725144"/>
            <a:ext cx="7885509" cy="1872208"/>
          </a:xfrm>
          <a:prstGeom prst="rect">
            <a:avLst/>
          </a:prstGeom>
        </p:spPr>
        <p:txBody>
          <a:bodyPr anchor="ctr">
            <a:normAutofit fontScale="25000" lnSpcReduction="20000"/>
          </a:bodyPr>
          <a:lstStyle/>
          <a:p>
            <a:pPr marL="742950" indent="-742950" algn="ctr" fontAlgn="auto">
              <a:spcAft>
                <a:spcPts val="0"/>
              </a:spcAft>
              <a:defRPr/>
            </a:pPr>
            <a:r>
              <a:rPr lang="en-GB" sz="8000" dirty="0" smtClean="0">
                <a:latin typeface="+mn-lt"/>
              </a:rPr>
              <a:t>Click on the Developer tab, click on Record Macro and call the new macro </a:t>
            </a:r>
            <a:r>
              <a:rPr lang="en-GB" sz="8000" dirty="0" err="1" smtClean="0">
                <a:latin typeface="+mn-lt"/>
              </a:rPr>
              <a:t>HideA</a:t>
            </a:r>
            <a:r>
              <a:rPr lang="en-GB" sz="8000" dirty="0" err="1" smtClean="0"/>
              <a:t>llButMenuSheet</a:t>
            </a:r>
            <a:r>
              <a:rPr lang="en-GB" sz="8000" dirty="0" smtClean="0"/>
              <a:t>. Click OK and the macro will start recording your actions.  Right click on every sheet tab except Menu and press Hide. Click the Stop button located under the sheet tabs to stop recording.</a:t>
            </a:r>
            <a:endParaRPr lang="en-GB" sz="8000" dirty="0">
              <a:latin typeface="+mj-lt"/>
              <a:ea typeface="+mj-ea"/>
              <a:cs typeface="+mj-cs"/>
            </a:endParaRP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pic>
        <p:nvPicPr>
          <p:cNvPr id="11" name="Picture 10"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3" cstate="print"/>
          <a:srcRect/>
          <a:stretch>
            <a:fillRect/>
          </a:stretch>
        </p:blipFill>
        <p:spPr bwMode="auto">
          <a:xfrm>
            <a:off x="8100392" y="6309320"/>
            <a:ext cx="288032" cy="288032"/>
          </a:xfrm>
          <a:prstGeom prst="rect">
            <a:avLst/>
          </a:prstGeom>
          <a:noFill/>
        </p:spPr>
      </p:pic>
      <p:pic>
        <p:nvPicPr>
          <p:cNvPr id="12"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3" cstate="print"/>
          <a:srcRect/>
          <a:stretch>
            <a:fillRect/>
          </a:stretch>
        </p:blipFill>
        <p:spPr bwMode="auto">
          <a:xfrm flipH="1">
            <a:off x="8460432" y="6309320"/>
            <a:ext cx="288032" cy="288032"/>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1547664" y="1268760"/>
            <a:ext cx="5819775" cy="3381375"/>
          </a:xfrm>
          <a:prstGeom prst="rect">
            <a:avLst/>
          </a:prstGeom>
          <a:noFill/>
          <a:ln w="9525">
            <a:noFill/>
            <a:miter lim="800000"/>
            <a:headEnd/>
            <a:tailEnd/>
          </a:ln>
        </p:spPr>
      </p:pic>
      <p:cxnSp>
        <p:nvCxnSpPr>
          <p:cNvPr id="14" name="Straight Arrow Connector 13"/>
          <p:cNvCxnSpPr/>
          <p:nvPr/>
        </p:nvCxnSpPr>
        <p:spPr>
          <a:xfrm flipH="1">
            <a:off x="3347864" y="1700808"/>
            <a:ext cx="3024336" cy="2160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47864" y="1916832"/>
            <a:ext cx="864096"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411760" y="1772816"/>
            <a:ext cx="947536" cy="25082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2" descr="C:\Users\STMWO\AppData\Local\Microsoft\Windows\Temporary Internet Files\Content.IE5\O87MT5G6\MC900442122[1].png">
            <a:hlinkClick r:id="rId5" action="ppaction://hlinksldjump"/>
          </p:cNvPr>
          <p:cNvPicPr>
            <a:picLocks noChangeAspect="1" noChangeArrowheads="1"/>
          </p:cNvPicPr>
          <p:nvPr/>
        </p:nvPicPr>
        <p:blipFill>
          <a:blip r:embed="rId6" cstate="print"/>
          <a:srcRect/>
          <a:stretch>
            <a:fillRect/>
          </a:stretch>
        </p:blipFill>
        <p:spPr bwMode="auto">
          <a:xfrm>
            <a:off x="8130852" y="5674896"/>
            <a:ext cx="617612" cy="61343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553774" y="1296056"/>
            <a:ext cx="5848350" cy="3409950"/>
          </a:xfrm>
          <a:prstGeom prst="rect">
            <a:avLst/>
          </a:prstGeom>
          <a:noFill/>
          <a:ln w="9525">
            <a:noFill/>
            <a:miter lim="800000"/>
            <a:headEnd/>
            <a:tailEnd/>
          </a:ln>
        </p:spPr>
      </p:pic>
      <p:sp>
        <p:nvSpPr>
          <p:cNvPr id="16386" name="Title 1"/>
          <p:cNvSpPr>
            <a:spLocks noGrp="1"/>
          </p:cNvSpPr>
          <p:nvPr>
            <p:ph type="title"/>
          </p:nvPr>
        </p:nvSpPr>
        <p:spPr>
          <a:xfrm>
            <a:off x="0" y="0"/>
            <a:ext cx="9144000" cy="1143000"/>
          </a:xfrm>
        </p:spPr>
        <p:txBody>
          <a:bodyPr/>
          <a:lstStyle/>
          <a:p>
            <a:pPr marL="742950" indent="-742950"/>
            <a:r>
              <a:rPr lang="en-GB" dirty="0" smtClean="0"/>
              <a:t>Recording The Macros</a:t>
            </a:r>
            <a:endParaRPr lang="en-US" dirty="0" smtClean="0"/>
          </a:p>
        </p:txBody>
      </p:sp>
      <p:sp>
        <p:nvSpPr>
          <p:cNvPr id="4" name="Title 1"/>
          <p:cNvSpPr txBox="1">
            <a:spLocks/>
          </p:cNvSpPr>
          <p:nvPr/>
        </p:nvSpPr>
        <p:spPr>
          <a:xfrm>
            <a:off x="214313" y="1571625"/>
            <a:ext cx="1857375" cy="4500563"/>
          </a:xfrm>
          <a:prstGeom prst="rect">
            <a:avLst/>
          </a:prstGeom>
        </p:spPr>
        <p:txBody>
          <a:bodyPr anchor="ctr">
            <a:normAutofit fontScale="97500"/>
          </a:bodyPr>
          <a:lstStyle/>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5" name="Title 1"/>
          <p:cNvSpPr txBox="1">
            <a:spLocks/>
          </p:cNvSpPr>
          <p:nvPr/>
        </p:nvSpPr>
        <p:spPr>
          <a:xfrm>
            <a:off x="0" y="5500688"/>
            <a:ext cx="9144000" cy="1357312"/>
          </a:xfrm>
          <a:prstGeom prst="rect">
            <a:avLst/>
          </a:prstGeom>
        </p:spPr>
        <p:txBody>
          <a:bodyPr anchor="ctr">
            <a:normAutofit fontScale="55000" lnSpcReduction="20000"/>
          </a:bodyPr>
          <a:lstStyle/>
          <a:p>
            <a:pPr marL="742950" indent="-742950" algn="ctr" fontAlgn="auto">
              <a:spcAft>
                <a:spcPts val="0"/>
              </a:spcAft>
              <a:defRPr/>
            </a:pPr>
            <a:r>
              <a:rPr lang="en-GB" sz="8000" dirty="0">
                <a:latin typeface="+mj-lt"/>
                <a:ea typeface="+mj-ea"/>
                <a:cs typeface="+mj-cs"/>
              </a:rPr>
              <a:t> </a:t>
            </a: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8" name="Title 1"/>
          <p:cNvSpPr txBox="1">
            <a:spLocks/>
          </p:cNvSpPr>
          <p:nvPr/>
        </p:nvSpPr>
        <p:spPr>
          <a:xfrm>
            <a:off x="0" y="5286375"/>
            <a:ext cx="9144000" cy="1357313"/>
          </a:xfrm>
          <a:prstGeom prst="rect">
            <a:avLst/>
          </a:prstGeom>
        </p:spPr>
        <p:txBody>
          <a:bodyPr anchor="ctr">
            <a:normAutofit fontScale="55000" lnSpcReduction="20000"/>
          </a:bodyPr>
          <a:lstStyle/>
          <a:p>
            <a:pPr marL="742950" indent="-742950" algn="ctr" fontAlgn="auto">
              <a:spcAft>
                <a:spcPts val="0"/>
              </a:spcAft>
              <a:defRPr/>
            </a:pPr>
            <a:endParaRPr lang="en-GB" sz="8000" dirty="0">
              <a:latin typeface="+mj-lt"/>
              <a:ea typeface="+mj-ea"/>
              <a:cs typeface="+mj-cs"/>
            </a:endParaRP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9" name="Title 1"/>
          <p:cNvSpPr txBox="1">
            <a:spLocks/>
          </p:cNvSpPr>
          <p:nvPr/>
        </p:nvSpPr>
        <p:spPr>
          <a:xfrm>
            <a:off x="142875" y="4725144"/>
            <a:ext cx="7885509" cy="1872208"/>
          </a:xfrm>
          <a:prstGeom prst="rect">
            <a:avLst/>
          </a:prstGeom>
        </p:spPr>
        <p:txBody>
          <a:bodyPr anchor="ctr">
            <a:normAutofit fontScale="25000" lnSpcReduction="20000"/>
          </a:bodyPr>
          <a:lstStyle/>
          <a:p>
            <a:pPr marL="742950" indent="-742950" algn="ctr" fontAlgn="auto">
              <a:spcAft>
                <a:spcPts val="0"/>
              </a:spcAft>
              <a:defRPr/>
            </a:pPr>
            <a:r>
              <a:rPr lang="en-GB" sz="8000" dirty="0" smtClean="0">
                <a:latin typeface="+mn-lt"/>
              </a:rPr>
              <a:t>Setup a new Macro called </a:t>
            </a:r>
            <a:r>
              <a:rPr lang="en-GB" sz="8000" dirty="0" err="1" smtClean="0">
                <a:latin typeface="+mn-lt"/>
              </a:rPr>
              <a:t>UnhideAll</a:t>
            </a:r>
            <a:r>
              <a:rPr lang="en-GB" sz="8000" dirty="0" smtClean="0"/>
              <a:t>. Click OK and the macro will start recording your actions.  Right click on the Menu sheet and select Unhide... for each of your sheets. Click the Stop button located under the sheet tabs to stop recording.</a:t>
            </a:r>
            <a:endParaRPr lang="en-GB" sz="8000" dirty="0">
              <a:latin typeface="+mj-lt"/>
              <a:ea typeface="+mj-ea"/>
              <a:cs typeface="+mj-cs"/>
            </a:endParaRP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pic>
        <p:nvPicPr>
          <p:cNvPr id="11" name="Picture 10"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4" cstate="print"/>
          <a:srcRect/>
          <a:stretch>
            <a:fillRect/>
          </a:stretch>
        </p:blipFill>
        <p:spPr bwMode="auto">
          <a:xfrm>
            <a:off x="8100392" y="6309320"/>
            <a:ext cx="288032" cy="288032"/>
          </a:xfrm>
          <a:prstGeom prst="rect">
            <a:avLst/>
          </a:prstGeom>
          <a:noFill/>
        </p:spPr>
      </p:pic>
      <p:pic>
        <p:nvPicPr>
          <p:cNvPr id="12"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4" cstate="print"/>
          <a:srcRect/>
          <a:stretch>
            <a:fillRect/>
          </a:stretch>
        </p:blipFill>
        <p:spPr bwMode="auto">
          <a:xfrm flipH="1">
            <a:off x="8460432" y="6309320"/>
            <a:ext cx="288032" cy="288032"/>
          </a:xfrm>
          <a:prstGeom prst="rect">
            <a:avLst/>
          </a:prstGeom>
          <a:noFill/>
        </p:spPr>
      </p:pic>
      <p:cxnSp>
        <p:nvCxnSpPr>
          <p:cNvPr id="14" name="Straight Arrow Connector 13"/>
          <p:cNvCxnSpPr/>
          <p:nvPr/>
        </p:nvCxnSpPr>
        <p:spPr>
          <a:xfrm flipH="1">
            <a:off x="3347864" y="1700808"/>
            <a:ext cx="3024336" cy="2160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47864" y="1916832"/>
            <a:ext cx="864096"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411760" y="1772816"/>
            <a:ext cx="947536" cy="25082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2" descr="C:\Users\STMWO\AppData\Local\Microsoft\Windows\Temporary Internet Files\Content.IE5\O87MT5G6\MC900442122[1].png">
            <a:hlinkClick r:id="rId5" action="ppaction://hlinksldjump"/>
          </p:cNvPr>
          <p:cNvPicPr>
            <a:picLocks noChangeAspect="1" noChangeArrowheads="1"/>
          </p:cNvPicPr>
          <p:nvPr/>
        </p:nvPicPr>
        <p:blipFill>
          <a:blip r:embed="rId6" cstate="print"/>
          <a:srcRect/>
          <a:stretch>
            <a:fillRect/>
          </a:stretch>
        </p:blipFill>
        <p:spPr bwMode="auto">
          <a:xfrm>
            <a:off x="8130852" y="5674896"/>
            <a:ext cx="617612" cy="61343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17429" t="5532" r="72056" b="66906"/>
          <a:stretch>
            <a:fillRect/>
          </a:stretch>
        </p:blipFill>
        <p:spPr bwMode="auto">
          <a:xfrm>
            <a:off x="323528" y="1196752"/>
            <a:ext cx="2448272" cy="3607980"/>
          </a:xfrm>
          <a:prstGeom prst="rect">
            <a:avLst/>
          </a:prstGeom>
          <a:noFill/>
          <a:ln w="9525">
            <a:noFill/>
            <a:miter lim="800000"/>
            <a:headEnd/>
            <a:tailEnd/>
          </a:ln>
        </p:spPr>
      </p:pic>
      <p:sp>
        <p:nvSpPr>
          <p:cNvPr id="16386" name="Title 1"/>
          <p:cNvSpPr>
            <a:spLocks noGrp="1"/>
          </p:cNvSpPr>
          <p:nvPr>
            <p:ph type="title"/>
          </p:nvPr>
        </p:nvSpPr>
        <p:spPr>
          <a:xfrm>
            <a:off x="0" y="0"/>
            <a:ext cx="9144000" cy="1143000"/>
          </a:xfrm>
        </p:spPr>
        <p:txBody>
          <a:bodyPr/>
          <a:lstStyle/>
          <a:p>
            <a:pPr marL="742950" indent="-742950"/>
            <a:r>
              <a:rPr lang="en-GB" dirty="0" smtClean="0"/>
              <a:t>Adding Buttons</a:t>
            </a:r>
            <a:endParaRPr lang="en-US" dirty="0" smtClean="0"/>
          </a:p>
        </p:txBody>
      </p:sp>
      <p:sp>
        <p:nvSpPr>
          <p:cNvPr id="4" name="Title 1"/>
          <p:cNvSpPr txBox="1">
            <a:spLocks/>
          </p:cNvSpPr>
          <p:nvPr/>
        </p:nvSpPr>
        <p:spPr>
          <a:xfrm>
            <a:off x="214313" y="1571625"/>
            <a:ext cx="1857375" cy="4500563"/>
          </a:xfrm>
          <a:prstGeom prst="rect">
            <a:avLst/>
          </a:prstGeom>
        </p:spPr>
        <p:txBody>
          <a:bodyPr anchor="ctr">
            <a:normAutofit fontScale="97500"/>
          </a:bodyPr>
          <a:lstStyle/>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5" name="Title 1"/>
          <p:cNvSpPr txBox="1">
            <a:spLocks/>
          </p:cNvSpPr>
          <p:nvPr/>
        </p:nvSpPr>
        <p:spPr>
          <a:xfrm>
            <a:off x="0" y="5500688"/>
            <a:ext cx="9144000" cy="1357312"/>
          </a:xfrm>
          <a:prstGeom prst="rect">
            <a:avLst/>
          </a:prstGeom>
        </p:spPr>
        <p:txBody>
          <a:bodyPr anchor="ctr">
            <a:normAutofit fontScale="55000" lnSpcReduction="20000"/>
          </a:bodyPr>
          <a:lstStyle/>
          <a:p>
            <a:pPr marL="742950" indent="-742950" algn="ctr" fontAlgn="auto">
              <a:spcAft>
                <a:spcPts val="0"/>
              </a:spcAft>
              <a:defRPr/>
            </a:pPr>
            <a:r>
              <a:rPr lang="en-GB" sz="8000" dirty="0">
                <a:latin typeface="+mj-lt"/>
                <a:ea typeface="+mj-ea"/>
                <a:cs typeface="+mj-cs"/>
              </a:rPr>
              <a:t> </a:t>
            </a: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8" name="Title 1"/>
          <p:cNvSpPr txBox="1">
            <a:spLocks/>
          </p:cNvSpPr>
          <p:nvPr/>
        </p:nvSpPr>
        <p:spPr>
          <a:xfrm>
            <a:off x="0" y="5286375"/>
            <a:ext cx="9144000" cy="1357313"/>
          </a:xfrm>
          <a:prstGeom prst="rect">
            <a:avLst/>
          </a:prstGeom>
        </p:spPr>
        <p:txBody>
          <a:bodyPr anchor="ctr">
            <a:normAutofit fontScale="55000" lnSpcReduction="20000"/>
          </a:bodyPr>
          <a:lstStyle/>
          <a:p>
            <a:pPr marL="742950" indent="-742950" algn="ctr" fontAlgn="auto">
              <a:spcAft>
                <a:spcPts val="0"/>
              </a:spcAft>
              <a:defRPr/>
            </a:pPr>
            <a:endParaRPr lang="en-GB" sz="8000" dirty="0">
              <a:latin typeface="+mj-lt"/>
              <a:ea typeface="+mj-ea"/>
              <a:cs typeface="+mj-cs"/>
            </a:endParaRP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9" name="Title 1"/>
          <p:cNvSpPr txBox="1">
            <a:spLocks/>
          </p:cNvSpPr>
          <p:nvPr/>
        </p:nvSpPr>
        <p:spPr>
          <a:xfrm>
            <a:off x="142875" y="4725144"/>
            <a:ext cx="7885509" cy="1872208"/>
          </a:xfrm>
          <a:prstGeom prst="rect">
            <a:avLst/>
          </a:prstGeom>
        </p:spPr>
        <p:txBody>
          <a:bodyPr anchor="ctr">
            <a:normAutofit fontScale="32500" lnSpcReduction="20000"/>
          </a:bodyPr>
          <a:lstStyle/>
          <a:p>
            <a:pPr marL="742950" indent="-742950" algn="ctr" fontAlgn="auto">
              <a:spcAft>
                <a:spcPts val="0"/>
              </a:spcAft>
              <a:defRPr/>
            </a:pPr>
            <a:r>
              <a:rPr lang="en-GB" sz="8000" dirty="0" smtClean="0">
                <a:latin typeface="+mn-lt"/>
              </a:rPr>
              <a:t>Click on the Developer tab and then click on the Insert button. Click on the Button </a:t>
            </a:r>
            <a:r>
              <a:rPr lang="en-GB" sz="8000" dirty="0" err="1" smtClean="0">
                <a:latin typeface="+mn-lt"/>
              </a:rPr>
              <a:t>button</a:t>
            </a:r>
            <a:r>
              <a:rPr lang="en-GB" sz="8000" dirty="0" smtClean="0">
                <a:latin typeface="+mn-lt"/>
              </a:rPr>
              <a:t> under Form Controls and draw a button on your sheet. Assign the </a:t>
            </a:r>
            <a:r>
              <a:rPr lang="en-GB" sz="8000" dirty="0" err="1" smtClean="0">
                <a:latin typeface="+mn-lt"/>
              </a:rPr>
              <a:t>UnhideAll</a:t>
            </a:r>
            <a:r>
              <a:rPr lang="en-GB" sz="8000" dirty="0" smtClean="0">
                <a:latin typeface="+mn-lt"/>
              </a:rPr>
              <a:t> macro to this button.</a:t>
            </a:r>
            <a:endParaRPr lang="en-US" sz="4400" dirty="0">
              <a:latin typeface="+mj-lt"/>
              <a:ea typeface="+mj-ea"/>
              <a:cs typeface="+mj-cs"/>
            </a:endParaRPr>
          </a:p>
        </p:txBody>
      </p:sp>
      <p:pic>
        <p:nvPicPr>
          <p:cNvPr id="11" name="Picture 10"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4" cstate="print"/>
          <a:srcRect/>
          <a:stretch>
            <a:fillRect/>
          </a:stretch>
        </p:blipFill>
        <p:spPr bwMode="auto">
          <a:xfrm>
            <a:off x="8100392" y="6309320"/>
            <a:ext cx="288032" cy="288032"/>
          </a:xfrm>
          <a:prstGeom prst="rect">
            <a:avLst/>
          </a:prstGeom>
          <a:noFill/>
        </p:spPr>
      </p:pic>
      <p:pic>
        <p:nvPicPr>
          <p:cNvPr id="12"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4" cstate="print"/>
          <a:srcRect/>
          <a:stretch>
            <a:fillRect/>
          </a:stretch>
        </p:blipFill>
        <p:spPr bwMode="auto">
          <a:xfrm flipH="1">
            <a:off x="8460432" y="6309320"/>
            <a:ext cx="288032" cy="288032"/>
          </a:xfrm>
          <a:prstGeom prst="rect">
            <a:avLst/>
          </a:prstGeom>
          <a:noFill/>
        </p:spPr>
      </p:pic>
      <p:sp>
        <p:nvSpPr>
          <p:cNvPr id="19" name="Rectangle 18"/>
          <p:cNvSpPr/>
          <p:nvPr/>
        </p:nvSpPr>
        <p:spPr>
          <a:xfrm>
            <a:off x="539552" y="2852936"/>
            <a:ext cx="371472" cy="36004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5" name="Picture 3"/>
          <p:cNvPicPr>
            <a:picLocks noChangeAspect="1" noChangeArrowheads="1"/>
          </p:cNvPicPr>
          <p:nvPr/>
        </p:nvPicPr>
        <p:blipFill>
          <a:blip r:embed="rId5" cstate="print"/>
          <a:srcRect/>
          <a:stretch>
            <a:fillRect/>
          </a:stretch>
        </p:blipFill>
        <p:spPr bwMode="auto">
          <a:xfrm>
            <a:off x="2915816" y="1340768"/>
            <a:ext cx="5744063" cy="3024336"/>
          </a:xfrm>
          <a:prstGeom prst="rect">
            <a:avLst/>
          </a:prstGeom>
          <a:noFill/>
          <a:ln w="9525">
            <a:noFill/>
            <a:miter lim="800000"/>
            <a:headEnd/>
            <a:tailEnd/>
          </a:ln>
        </p:spPr>
      </p:pic>
      <p:cxnSp>
        <p:nvCxnSpPr>
          <p:cNvPr id="17" name="Straight Arrow Connector 16"/>
          <p:cNvCxnSpPr/>
          <p:nvPr/>
        </p:nvCxnSpPr>
        <p:spPr>
          <a:xfrm flipV="1">
            <a:off x="4860032" y="2276872"/>
            <a:ext cx="1080120"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3" name="Picture 2" descr="C:\Users\STMWO\AppData\Local\Microsoft\Windows\Temporary Internet Files\Content.IE5\O87MT5G6\MC900442122[1].png">
            <a:hlinkClick r:id="rId6" action="ppaction://hlinksldjump"/>
          </p:cNvPr>
          <p:cNvPicPr>
            <a:picLocks noChangeAspect="1" noChangeArrowheads="1"/>
          </p:cNvPicPr>
          <p:nvPr/>
        </p:nvPicPr>
        <p:blipFill>
          <a:blip r:embed="rId7" cstate="print"/>
          <a:srcRect/>
          <a:stretch>
            <a:fillRect/>
          </a:stretch>
        </p:blipFill>
        <p:spPr bwMode="auto">
          <a:xfrm>
            <a:off x="8130852" y="5674896"/>
            <a:ext cx="617612" cy="61343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95890" y="1268760"/>
            <a:ext cx="4692134" cy="3744416"/>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4524375" y="2060848"/>
            <a:ext cx="4619625" cy="2571750"/>
          </a:xfrm>
          <a:prstGeom prst="rect">
            <a:avLst/>
          </a:prstGeom>
          <a:noFill/>
          <a:ln w="9525">
            <a:noFill/>
            <a:miter lim="800000"/>
            <a:headEnd/>
            <a:tailEnd/>
          </a:ln>
        </p:spPr>
      </p:pic>
      <p:sp>
        <p:nvSpPr>
          <p:cNvPr id="16386" name="Title 1"/>
          <p:cNvSpPr>
            <a:spLocks noGrp="1"/>
          </p:cNvSpPr>
          <p:nvPr>
            <p:ph type="title"/>
          </p:nvPr>
        </p:nvSpPr>
        <p:spPr>
          <a:xfrm>
            <a:off x="0" y="0"/>
            <a:ext cx="9144000" cy="1143000"/>
          </a:xfrm>
        </p:spPr>
        <p:txBody>
          <a:bodyPr/>
          <a:lstStyle/>
          <a:p>
            <a:pPr marL="742950" indent="-742950"/>
            <a:r>
              <a:rPr lang="en-GB" dirty="0" smtClean="0"/>
              <a:t>Editing Your Button</a:t>
            </a:r>
            <a:endParaRPr lang="en-US" dirty="0" smtClean="0"/>
          </a:p>
        </p:txBody>
      </p:sp>
      <p:sp>
        <p:nvSpPr>
          <p:cNvPr id="4" name="Title 1"/>
          <p:cNvSpPr txBox="1">
            <a:spLocks/>
          </p:cNvSpPr>
          <p:nvPr/>
        </p:nvSpPr>
        <p:spPr>
          <a:xfrm>
            <a:off x="214313" y="1571625"/>
            <a:ext cx="1857375" cy="4500563"/>
          </a:xfrm>
          <a:prstGeom prst="rect">
            <a:avLst/>
          </a:prstGeom>
        </p:spPr>
        <p:txBody>
          <a:bodyPr anchor="ctr">
            <a:normAutofit fontScale="97500"/>
          </a:bodyPr>
          <a:lstStyle/>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5" name="Title 1"/>
          <p:cNvSpPr txBox="1">
            <a:spLocks/>
          </p:cNvSpPr>
          <p:nvPr/>
        </p:nvSpPr>
        <p:spPr>
          <a:xfrm>
            <a:off x="0" y="5500688"/>
            <a:ext cx="9144000" cy="1357312"/>
          </a:xfrm>
          <a:prstGeom prst="rect">
            <a:avLst/>
          </a:prstGeom>
        </p:spPr>
        <p:txBody>
          <a:bodyPr anchor="ctr">
            <a:normAutofit fontScale="55000" lnSpcReduction="20000"/>
          </a:bodyPr>
          <a:lstStyle/>
          <a:p>
            <a:pPr marL="742950" indent="-742950" algn="ctr" fontAlgn="auto">
              <a:spcAft>
                <a:spcPts val="0"/>
              </a:spcAft>
              <a:defRPr/>
            </a:pPr>
            <a:r>
              <a:rPr lang="en-GB" sz="8000" dirty="0">
                <a:latin typeface="+mj-lt"/>
                <a:ea typeface="+mj-ea"/>
                <a:cs typeface="+mj-cs"/>
              </a:rPr>
              <a:t> </a:t>
            </a: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8" name="Title 1"/>
          <p:cNvSpPr txBox="1">
            <a:spLocks/>
          </p:cNvSpPr>
          <p:nvPr/>
        </p:nvSpPr>
        <p:spPr>
          <a:xfrm>
            <a:off x="0" y="5286375"/>
            <a:ext cx="9144000" cy="1357313"/>
          </a:xfrm>
          <a:prstGeom prst="rect">
            <a:avLst/>
          </a:prstGeom>
        </p:spPr>
        <p:txBody>
          <a:bodyPr anchor="ctr">
            <a:normAutofit fontScale="55000" lnSpcReduction="20000"/>
          </a:bodyPr>
          <a:lstStyle/>
          <a:p>
            <a:pPr marL="742950" indent="-742950" algn="ctr" fontAlgn="auto">
              <a:spcAft>
                <a:spcPts val="0"/>
              </a:spcAft>
              <a:defRPr/>
            </a:pPr>
            <a:endParaRPr lang="en-GB" sz="8000" dirty="0">
              <a:latin typeface="+mj-lt"/>
              <a:ea typeface="+mj-ea"/>
              <a:cs typeface="+mj-cs"/>
            </a:endParaRP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9" name="Title 1"/>
          <p:cNvSpPr txBox="1">
            <a:spLocks/>
          </p:cNvSpPr>
          <p:nvPr/>
        </p:nvSpPr>
        <p:spPr>
          <a:xfrm>
            <a:off x="142875" y="4941168"/>
            <a:ext cx="7885509" cy="1656184"/>
          </a:xfrm>
          <a:prstGeom prst="rect">
            <a:avLst/>
          </a:prstGeom>
        </p:spPr>
        <p:txBody>
          <a:bodyPr anchor="ctr">
            <a:normAutofit fontScale="25000" lnSpcReduction="20000"/>
          </a:bodyPr>
          <a:lstStyle/>
          <a:p>
            <a:pPr marL="742950" indent="-742950" algn="ctr" fontAlgn="auto">
              <a:spcAft>
                <a:spcPts val="0"/>
              </a:spcAft>
              <a:defRPr/>
            </a:pPr>
            <a:r>
              <a:rPr lang="en-GB" sz="8000" dirty="0" smtClean="0">
                <a:latin typeface="+mn-lt"/>
              </a:rPr>
              <a:t>Right-click on your button and choose Assign Macro. Click on Edit on the dialog box.</a:t>
            </a:r>
          </a:p>
          <a:p>
            <a:pPr marL="742950" indent="-742950" algn="ctr" fontAlgn="auto">
              <a:spcAft>
                <a:spcPts val="0"/>
              </a:spcAft>
              <a:defRPr/>
            </a:pPr>
            <a:r>
              <a:rPr lang="en-GB" sz="8000" dirty="0" smtClean="0">
                <a:ea typeface="+mj-ea"/>
                <a:cs typeface="+mj-cs"/>
              </a:rPr>
              <a:t>Edit the code so that it looks like the one above. This will remove any unnecessary code, keeping the lines relating to </a:t>
            </a:r>
            <a:r>
              <a:rPr lang="en-GB" sz="8000" dirty="0" err="1" smtClean="0">
                <a:ea typeface="+mj-ea"/>
                <a:cs typeface="+mj-cs"/>
              </a:rPr>
              <a:t>unhiding</a:t>
            </a:r>
            <a:r>
              <a:rPr lang="en-GB" sz="8000" dirty="0" smtClean="0">
                <a:ea typeface="+mj-ea"/>
                <a:cs typeface="+mj-cs"/>
              </a:rPr>
              <a:t> sheets.</a:t>
            </a:r>
            <a:endParaRPr lang="en-US" sz="4400" dirty="0">
              <a:latin typeface="+mj-lt"/>
              <a:ea typeface="+mj-ea"/>
              <a:cs typeface="+mj-cs"/>
            </a:endParaRPr>
          </a:p>
        </p:txBody>
      </p:sp>
      <p:pic>
        <p:nvPicPr>
          <p:cNvPr id="11" name="Picture 10"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5" cstate="print"/>
          <a:srcRect/>
          <a:stretch>
            <a:fillRect/>
          </a:stretch>
        </p:blipFill>
        <p:spPr bwMode="auto">
          <a:xfrm>
            <a:off x="8100392" y="6309320"/>
            <a:ext cx="288032" cy="288032"/>
          </a:xfrm>
          <a:prstGeom prst="rect">
            <a:avLst/>
          </a:prstGeom>
          <a:noFill/>
        </p:spPr>
      </p:pic>
      <p:pic>
        <p:nvPicPr>
          <p:cNvPr id="12"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5" cstate="print"/>
          <a:srcRect/>
          <a:stretch>
            <a:fillRect/>
          </a:stretch>
        </p:blipFill>
        <p:spPr bwMode="auto">
          <a:xfrm flipH="1">
            <a:off x="8460432" y="6309320"/>
            <a:ext cx="288032" cy="288032"/>
          </a:xfrm>
          <a:prstGeom prst="rect">
            <a:avLst/>
          </a:prstGeom>
          <a:noFill/>
        </p:spPr>
      </p:pic>
      <p:sp>
        <p:nvSpPr>
          <p:cNvPr id="19" name="Rectangle 18"/>
          <p:cNvSpPr/>
          <p:nvPr/>
        </p:nvSpPr>
        <p:spPr>
          <a:xfrm>
            <a:off x="395536" y="2132856"/>
            <a:ext cx="4176464" cy="252028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p:cNvCxnSpPr/>
          <p:nvPr/>
        </p:nvCxnSpPr>
        <p:spPr>
          <a:xfrm>
            <a:off x="3491880" y="3501008"/>
            <a:ext cx="129614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3" name="Picture 2" descr="C:\Users\STMWO\AppData\Local\Microsoft\Windows\Temporary Internet Files\Content.IE5\O87MT5G6\MC900442122[1].png">
            <a:hlinkClick r:id="rId6" action="ppaction://hlinksldjump"/>
          </p:cNvPr>
          <p:cNvPicPr>
            <a:picLocks noChangeAspect="1" noChangeArrowheads="1"/>
          </p:cNvPicPr>
          <p:nvPr/>
        </p:nvPicPr>
        <p:blipFill>
          <a:blip r:embed="rId7" cstate="print"/>
          <a:srcRect/>
          <a:stretch>
            <a:fillRect/>
          </a:stretch>
        </p:blipFill>
        <p:spPr bwMode="auto">
          <a:xfrm>
            <a:off x="8130852" y="5674896"/>
            <a:ext cx="617612" cy="61343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1143000"/>
          </a:xfrm>
        </p:spPr>
        <p:txBody>
          <a:bodyPr/>
          <a:lstStyle/>
          <a:p>
            <a:pPr marL="742950" indent="-742950"/>
            <a:r>
              <a:rPr lang="en-GB" dirty="0" smtClean="0"/>
              <a:t>Editing Your Button</a:t>
            </a:r>
            <a:endParaRPr lang="en-US" dirty="0" smtClean="0"/>
          </a:p>
        </p:txBody>
      </p:sp>
      <p:sp>
        <p:nvSpPr>
          <p:cNvPr id="4" name="Title 1"/>
          <p:cNvSpPr txBox="1">
            <a:spLocks/>
          </p:cNvSpPr>
          <p:nvPr/>
        </p:nvSpPr>
        <p:spPr>
          <a:xfrm>
            <a:off x="214313" y="1571625"/>
            <a:ext cx="1857375" cy="4500563"/>
          </a:xfrm>
          <a:prstGeom prst="rect">
            <a:avLst/>
          </a:prstGeom>
        </p:spPr>
        <p:txBody>
          <a:bodyPr anchor="ctr">
            <a:normAutofit fontScale="97500"/>
          </a:bodyPr>
          <a:lstStyle/>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5" name="Title 1"/>
          <p:cNvSpPr txBox="1">
            <a:spLocks/>
          </p:cNvSpPr>
          <p:nvPr/>
        </p:nvSpPr>
        <p:spPr>
          <a:xfrm>
            <a:off x="0" y="5500688"/>
            <a:ext cx="9144000" cy="1357312"/>
          </a:xfrm>
          <a:prstGeom prst="rect">
            <a:avLst/>
          </a:prstGeom>
        </p:spPr>
        <p:txBody>
          <a:bodyPr anchor="ctr">
            <a:normAutofit fontScale="55000" lnSpcReduction="20000"/>
          </a:bodyPr>
          <a:lstStyle/>
          <a:p>
            <a:pPr marL="742950" indent="-742950" algn="ctr" fontAlgn="auto">
              <a:spcAft>
                <a:spcPts val="0"/>
              </a:spcAft>
              <a:defRPr/>
            </a:pPr>
            <a:r>
              <a:rPr lang="en-GB" sz="8000" dirty="0">
                <a:latin typeface="+mj-lt"/>
                <a:ea typeface="+mj-ea"/>
                <a:cs typeface="+mj-cs"/>
              </a:rPr>
              <a:t> </a:t>
            </a: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8" name="Title 1"/>
          <p:cNvSpPr txBox="1">
            <a:spLocks/>
          </p:cNvSpPr>
          <p:nvPr/>
        </p:nvSpPr>
        <p:spPr>
          <a:xfrm>
            <a:off x="0" y="5286375"/>
            <a:ext cx="9144000" cy="1357313"/>
          </a:xfrm>
          <a:prstGeom prst="rect">
            <a:avLst/>
          </a:prstGeom>
        </p:spPr>
        <p:txBody>
          <a:bodyPr anchor="ctr">
            <a:normAutofit fontScale="55000" lnSpcReduction="20000"/>
          </a:bodyPr>
          <a:lstStyle/>
          <a:p>
            <a:pPr marL="742950" indent="-742950" algn="ctr" fontAlgn="auto">
              <a:spcAft>
                <a:spcPts val="0"/>
              </a:spcAft>
              <a:defRPr/>
            </a:pPr>
            <a:endParaRPr lang="en-GB" sz="8000" dirty="0">
              <a:latin typeface="+mj-lt"/>
              <a:ea typeface="+mj-ea"/>
              <a:cs typeface="+mj-cs"/>
            </a:endParaRP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9" name="Title 1"/>
          <p:cNvSpPr txBox="1">
            <a:spLocks/>
          </p:cNvSpPr>
          <p:nvPr/>
        </p:nvSpPr>
        <p:spPr>
          <a:xfrm>
            <a:off x="5580112" y="1052736"/>
            <a:ext cx="3168352" cy="4320480"/>
          </a:xfrm>
          <a:prstGeom prst="rect">
            <a:avLst/>
          </a:prstGeom>
        </p:spPr>
        <p:txBody>
          <a:bodyPr anchor="ctr">
            <a:normAutofit fontScale="25000" lnSpcReduction="20000"/>
          </a:bodyPr>
          <a:lstStyle/>
          <a:p>
            <a:pPr marL="742950" indent="-742950">
              <a:buFont typeface="Arial" pitchFamily="34" charset="0"/>
              <a:buChar char="•"/>
              <a:defRPr/>
            </a:pPr>
            <a:r>
              <a:rPr lang="en-GB" sz="8000" dirty="0" smtClean="0">
                <a:latin typeface="+mn-lt"/>
              </a:rPr>
              <a:t>Enter the additional Visual Basic code that has been highlighted.</a:t>
            </a:r>
          </a:p>
          <a:p>
            <a:pPr marL="742950" indent="-742950">
              <a:buFont typeface="Arial" pitchFamily="34" charset="0"/>
              <a:buChar char="•"/>
              <a:defRPr/>
            </a:pPr>
            <a:endParaRPr lang="en-GB" sz="8000" dirty="0" smtClean="0">
              <a:ea typeface="+mj-ea"/>
              <a:cs typeface="+mj-cs"/>
            </a:endParaRPr>
          </a:p>
          <a:p>
            <a:pPr marL="742950" indent="-742950">
              <a:buFont typeface="Arial" pitchFamily="34" charset="0"/>
              <a:buChar char="•"/>
              <a:defRPr/>
            </a:pPr>
            <a:r>
              <a:rPr lang="en-GB" sz="8000" dirty="0" smtClean="0">
                <a:ea typeface="+mj-ea"/>
                <a:cs typeface="+mj-cs"/>
              </a:rPr>
              <a:t>It will check to see if the correct password has been entered. If is hasn’t, then the macro will stop running. If it is correct then the sheets will be unhidden.</a:t>
            </a:r>
            <a:endParaRPr lang="en-US" sz="4400" dirty="0">
              <a:latin typeface="+mj-lt"/>
              <a:ea typeface="+mj-ea"/>
              <a:cs typeface="+mj-cs"/>
            </a:endParaRPr>
          </a:p>
        </p:txBody>
      </p:sp>
      <p:pic>
        <p:nvPicPr>
          <p:cNvPr id="11" name="Picture 10"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3" cstate="print"/>
          <a:srcRect/>
          <a:stretch>
            <a:fillRect/>
          </a:stretch>
        </p:blipFill>
        <p:spPr bwMode="auto">
          <a:xfrm>
            <a:off x="8100392" y="6309320"/>
            <a:ext cx="288032" cy="288032"/>
          </a:xfrm>
          <a:prstGeom prst="rect">
            <a:avLst/>
          </a:prstGeom>
          <a:noFill/>
        </p:spPr>
      </p:pic>
      <p:pic>
        <p:nvPicPr>
          <p:cNvPr id="12"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3" cstate="print"/>
          <a:srcRect/>
          <a:stretch>
            <a:fillRect/>
          </a:stretch>
        </p:blipFill>
        <p:spPr bwMode="auto">
          <a:xfrm flipH="1">
            <a:off x="8460432" y="6309320"/>
            <a:ext cx="288032" cy="288032"/>
          </a:xfrm>
          <a:prstGeom prst="rect">
            <a:avLst/>
          </a:prstGeom>
          <a:noFill/>
        </p:spPr>
      </p:pic>
      <p:sp>
        <p:nvSpPr>
          <p:cNvPr id="19" name="Rectangle 18"/>
          <p:cNvSpPr/>
          <p:nvPr/>
        </p:nvSpPr>
        <p:spPr>
          <a:xfrm>
            <a:off x="539552" y="2132856"/>
            <a:ext cx="4032448" cy="252028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p:cNvCxnSpPr/>
          <p:nvPr/>
        </p:nvCxnSpPr>
        <p:spPr>
          <a:xfrm>
            <a:off x="3491880" y="3501008"/>
            <a:ext cx="129614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4" cstate="print"/>
          <a:srcRect/>
          <a:stretch>
            <a:fillRect/>
          </a:stretch>
        </p:blipFill>
        <p:spPr bwMode="auto">
          <a:xfrm>
            <a:off x="251519" y="1124744"/>
            <a:ext cx="5862713" cy="4680520"/>
          </a:xfrm>
          <a:prstGeom prst="rect">
            <a:avLst/>
          </a:prstGeom>
          <a:noFill/>
          <a:ln w="9525">
            <a:noFill/>
            <a:miter lim="800000"/>
            <a:headEnd/>
            <a:tailEnd/>
          </a:ln>
        </p:spPr>
      </p:pic>
      <p:sp>
        <p:nvSpPr>
          <p:cNvPr id="15" name="Rectangle 14"/>
          <p:cNvSpPr/>
          <p:nvPr/>
        </p:nvSpPr>
        <p:spPr>
          <a:xfrm>
            <a:off x="251520" y="2132856"/>
            <a:ext cx="4608512" cy="115212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251520" y="5085184"/>
            <a:ext cx="792088" cy="36004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2" descr="C:\Users\STMWO\AppData\Local\Microsoft\Windows\Temporary Internet Files\Content.IE5\O87MT5G6\MC900442122[1].png">
            <a:hlinkClick r:id="rId5" action="ppaction://hlinksldjump"/>
          </p:cNvPr>
          <p:cNvPicPr>
            <a:picLocks noChangeAspect="1" noChangeArrowheads="1"/>
          </p:cNvPicPr>
          <p:nvPr/>
        </p:nvPicPr>
        <p:blipFill>
          <a:blip r:embed="rId6" cstate="print"/>
          <a:srcRect/>
          <a:stretch>
            <a:fillRect/>
          </a:stretch>
        </p:blipFill>
        <p:spPr bwMode="auto">
          <a:xfrm>
            <a:off x="8130852" y="5674896"/>
            <a:ext cx="617612" cy="613439"/>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1143000"/>
          </a:xfrm>
        </p:spPr>
        <p:txBody>
          <a:bodyPr/>
          <a:lstStyle/>
          <a:p>
            <a:pPr marL="742950" indent="-742950"/>
            <a:r>
              <a:rPr lang="en-GB" dirty="0" smtClean="0"/>
              <a:t>Editing Your Button</a:t>
            </a:r>
            <a:endParaRPr lang="en-US" dirty="0" smtClean="0"/>
          </a:p>
        </p:txBody>
      </p:sp>
      <p:sp>
        <p:nvSpPr>
          <p:cNvPr id="4" name="Title 1"/>
          <p:cNvSpPr txBox="1">
            <a:spLocks/>
          </p:cNvSpPr>
          <p:nvPr/>
        </p:nvSpPr>
        <p:spPr>
          <a:xfrm>
            <a:off x="214313" y="1571625"/>
            <a:ext cx="1857375" cy="4500563"/>
          </a:xfrm>
          <a:prstGeom prst="rect">
            <a:avLst/>
          </a:prstGeom>
        </p:spPr>
        <p:txBody>
          <a:bodyPr anchor="ctr">
            <a:normAutofit fontScale="97500"/>
          </a:bodyPr>
          <a:lstStyle/>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5" name="Title 1"/>
          <p:cNvSpPr txBox="1">
            <a:spLocks/>
          </p:cNvSpPr>
          <p:nvPr/>
        </p:nvSpPr>
        <p:spPr>
          <a:xfrm>
            <a:off x="0" y="5500688"/>
            <a:ext cx="9144000" cy="1357312"/>
          </a:xfrm>
          <a:prstGeom prst="rect">
            <a:avLst/>
          </a:prstGeom>
        </p:spPr>
        <p:txBody>
          <a:bodyPr anchor="ctr">
            <a:normAutofit fontScale="55000" lnSpcReduction="20000"/>
          </a:bodyPr>
          <a:lstStyle/>
          <a:p>
            <a:pPr marL="742950" indent="-742950" algn="ctr" fontAlgn="auto">
              <a:spcAft>
                <a:spcPts val="0"/>
              </a:spcAft>
              <a:defRPr/>
            </a:pPr>
            <a:r>
              <a:rPr lang="en-GB" sz="8000" dirty="0">
                <a:latin typeface="+mj-lt"/>
                <a:ea typeface="+mj-ea"/>
                <a:cs typeface="+mj-cs"/>
              </a:rPr>
              <a:t> </a:t>
            </a: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8" name="Title 1"/>
          <p:cNvSpPr txBox="1">
            <a:spLocks/>
          </p:cNvSpPr>
          <p:nvPr/>
        </p:nvSpPr>
        <p:spPr>
          <a:xfrm>
            <a:off x="0" y="5286375"/>
            <a:ext cx="9144000" cy="1357313"/>
          </a:xfrm>
          <a:prstGeom prst="rect">
            <a:avLst/>
          </a:prstGeom>
        </p:spPr>
        <p:txBody>
          <a:bodyPr anchor="ctr">
            <a:normAutofit fontScale="55000" lnSpcReduction="20000"/>
          </a:bodyPr>
          <a:lstStyle/>
          <a:p>
            <a:pPr marL="742950" indent="-742950" algn="ctr" fontAlgn="auto">
              <a:spcAft>
                <a:spcPts val="0"/>
              </a:spcAft>
              <a:defRPr/>
            </a:pPr>
            <a:endParaRPr lang="en-GB" sz="8000" dirty="0">
              <a:latin typeface="+mj-lt"/>
              <a:ea typeface="+mj-ea"/>
              <a:cs typeface="+mj-cs"/>
            </a:endParaRP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9" name="Title 1"/>
          <p:cNvSpPr txBox="1">
            <a:spLocks/>
          </p:cNvSpPr>
          <p:nvPr/>
        </p:nvSpPr>
        <p:spPr>
          <a:xfrm>
            <a:off x="683568" y="4581128"/>
            <a:ext cx="7416824" cy="1800200"/>
          </a:xfrm>
          <a:prstGeom prst="rect">
            <a:avLst/>
          </a:prstGeom>
        </p:spPr>
        <p:txBody>
          <a:bodyPr anchor="ctr">
            <a:normAutofit fontScale="70000" lnSpcReduction="20000"/>
          </a:bodyPr>
          <a:lstStyle/>
          <a:p>
            <a:pPr marL="742950" indent="-742950" algn="ctr">
              <a:defRPr/>
            </a:pPr>
            <a:r>
              <a:rPr lang="en-US" sz="4400" dirty="0" smtClean="0">
                <a:latin typeface="+mj-lt"/>
                <a:ea typeface="+mj-ea"/>
                <a:cs typeface="+mj-cs"/>
              </a:rPr>
              <a:t>	Rename your button Unhide All Sheets. Draw out another button, assign the </a:t>
            </a:r>
            <a:r>
              <a:rPr lang="en-US" sz="4400" dirty="0" err="1" smtClean="0">
                <a:latin typeface="+mj-lt"/>
                <a:ea typeface="+mj-ea"/>
                <a:cs typeface="+mj-cs"/>
              </a:rPr>
              <a:t>HideAllButMenuSheet</a:t>
            </a:r>
            <a:r>
              <a:rPr lang="en-US" sz="4400" dirty="0" smtClean="0">
                <a:latin typeface="+mj-lt"/>
                <a:ea typeface="+mj-ea"/>
                <a:cs typeface="+mj-cs"/>
              </a:rPr>
              <a:t> macro and name the button Hide All Sheets.</a:t>
            </a:r>
            <a:endParaRPr lang="en-US" sz="4400" dirty="0">
              <a:latin typeface="+mj-lt"/>
              <a:ea typeface="+mj-ea"/>
              <a:cs typeface="+mj-cs"/>
            </a:endParaRPr>
          </a:p>
        </p:txBody>
      </p:sp>
      <p:pic>
        <p:nvPicPr>
          <p:cNvPr id="11" name="Picture 10"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3" cstate="print"/>
          <a:srcRect/>
          <a:stretch>
            <a:fillRect/>
          </a:stretch>
        </p:blipFill>
        <p:spPr bwMode="auto">
          <a:xfrm>
            <a:off x="8100392" y="6309320"/>
            <a:ext cx="288032" cy="288032"/>
          </a:xfrm>
          <a:prstGeom prst="rect">
            <a:avLst/>
          </a:prstGeom>
          <a:noFill/>
        </p:spPr>
      </p:pic>
      <p:pic>
        <p:nvPicPr>
          <p:cNvPr id="12"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3" cstate="print"/>
          <a:srcRect/>
          <a:stretch>
            <a:fillRect/>
          </a:stretch>
        </p:blipFill>
        <p:spPr bwMode="auto">
          <a:xfrm flipH="1">
            <a:off x="8460432" y="6309320"/>
            <a:ext cx="288032" cy="288032"/>
          </a:xfrm>
          <a:prstGeom prst="rect">
            <a:avLst/>
          </a:prstGeom>
          <a:noFill/>
        </p:spPr>
      </p:pic>
      <p:pic>
        <p:nvPicPr>
          <p:cNvPr id="6146" name="Picture 2"/>
          <p:cNvPicPr>
            <a:picLocks noChangeAspect="1" noChangeArrowheads="1"/>
          </p:cNvPicPr>
          <p:nvPr/>
        </p:nvPicPr>
        <p:blipFill>
          <a:blip r:embed="rId4" cstate="print"/>
          <a:srcRect/>
          <a:stretch>
            <a:fillRect/>
          </a:stretch>
        </p:blipFill>
        <p:spPr bwMode="auto">
          <a:xfrm>
            <a:off x="683568" y="1412776"/>
            <a:ext cx="7644621" cy="2952328"/>
          </a:xfrm>
          <a:prstGeom prst="rect">
            <a:avLst/>
          </a:prstGeom>
          <a:noFill/>
          <a:ln w="9525">
            <a:noFill/>
            <a:miter lim="800000"/>
            <a:headEnd/>
            <a:tailEnd/>
          </a:ln>
        </p:spPr>
      </p:pic>
      <p:pic>
        <p:nvPicPr>
          <p:cNvPr id="10" name="Picture 2" descr="C:\Users\STMWO\AppData\Local\Microsoft\Windows\Temporary Internet Files\Content.IE5\O87MT5G6\MC900442122[1].png">
            <a:hlinkClick r:id="rId5" action="ppaction://hlinksldjump"/>
          </p:cNvPr>
          <p:cNvPicPr>
            <a:picLocks noChangeAspect="1" noChangeArrowheads="1"/>
          </p:cNvPicPr>
          <p:nvPr/>
        </p:nvPicPr>
        <p:blipFill>
          <a:blip r:embed="rId6" cstate="print"/>
          <a:srcRect/>
          <a:stretch>
            <a:fillRect/>
          </a:stretch>
        </p:blipFill>
        <p:spPr bwMode="auto">
          <a:xfrm>
            <a:off x="8130852" y="5674896"/>
            <a:ext cx="617612" cy="61343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marL="742950" indent="-742950"/>
            <a:r>
              <a:rPr lang="en-GB" dirty="0" smtClean="0"/>
              <a:t>Event Control</a:t>
            </a:r>
            <a:endParaRPr lang="en-US" dirty="0" smtClean="0"/>
          </a:p>
        </p:txBody>
      </p:sp>
      <p:sp>
        <p:nvSpPr>
          <p:cNvPr id="10" name="Content Placeholder 9"/>
          <p:cNvSpPr>
            <a:spLocks noGrp="1"/>
          </p:cNvSpPr>
          <p:nvPr>
            <p:ph sz="quarter" idx="1"/>
          </p:nvPr>
        </p:nvSpPr>
        <p:spPr>
          <a:xfrm>
            <a:off x="457200" y="1052736"/>
            <a:ext cx="8219256" cy="5421216"/>
          </a:xfrm>
        </p:spPr>
        <p:txBody>
          <a:bodyPr>
            <a:normAutofit/>
          </a:bodyPr>
          <a:lstStyle/>
          <a:p>
            <a:r>
              <a:rPr lang="en-GB" dirty="0" smtClean="0"/>
              <a:t>When we open the spreadsheet, we want to go to the menu sheet to enter the passwords.</a:t>
            </a:r>
          </a:p>
          <a:p>
            <a:r>
              <a:rPr lang="en-GB" dirty="0" smtClean="0"/>
              <a:t>Click on the Visual Basic button under the Developer tab.</a:t>
            </a:r>
          </a:p>
          <a:p>
            <a:r>
              <a:rPr lang="en-GB" dirty="0" smtClean="0"/>
              <a:t> Click on </a:t>
            </a:r>
            <a:r>
              <a:rPr lang="en-GB" dirty="0" err="1" smtClean="0"/>
              <a:t>ThisWorkbook</a:t>
            </a:r>
            <a:r>
              <a:rPr lang="en-GB" dirty="0" smtClean="0"/>
              <a:t> and then enter the following code:</a:t>
            </a:r>
          </a:p>
        </p:txBody>
      </p:sp>
      <p:sp>
        <p:nvSpPr>
          <p:cNvPr id="5" name="Title 1"/>
          <p:cNvSpPr txBox="1">
            <a:spLocks/>
          </p:cNvSpPr>
          <p:nvPr/>
        </p:nvSpPr>
        <p:spPr>
          <a:xfrm>
            <a:off x="0" y="5500688"/>
            <a:ext cx="9144000" cy="1357312"/>
          </a:xfrm>
          <a:prstGeom prst="rect">
            <a:avLst/>
          </a:prstGeom>
        </p:spPr>
        <p:txBody>
          <a:bodyPr anchor="ctr">
            <a:normAutofit fontScale="55000" lnSpcReduction="20000"/>
          </a:bodyPr>
          <a:lstStyle/>
          <a:p>
            <a:pPr marL="742950" indent="-742950" algn="ctr" fontAlgn="auto">
              <a:spcAft>
                <a:spcPts val="0"/>
              </a:spcAft>
              <a:defRPr/>
            </a:pPr>
            <a:r>
              <a:rPr lang="en-GB" sz="8000" dirty="0">
                <a:latin typeface="+mj-lt"/>
                <a:ea typeface="+mj-ea"/>
                <a:cs typeface="+mj-cs"/>
              </a:rPr>
              <a:t> </a:t>
            </a: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8" name="Title 1"/>
          <p:cNvSpPr txBox="1">
            <a:spLocks/>
          </p:cNvSpPr>
          <p:nvPr/>
        </p:nvSpPr>
        <p:spPr>
          <a:xfrm>
            <a:off x="0" y="5286375"/>
            <a:ext cx="9144000" cy="1357313"/>
          </a:xfrm>
          <a:prstGeom prst="rect">
            <a:avLst/>
          </a:prstGeom>
        </p:spPr>
        <p:txBody>
          <a:bodyPr anchor="ctr">
            <a:normAutofit fontScale="55000" lnSpcReduction="20000"/>
          </a:bodyPr>
          <a:lstStyle/>
          <a:p>
            <a:pPr marL="742950" indent="-742950" algn="ctr" fontAlgn="auto">
              <a:spcAft>
                <a:spcPts val="0"/>
              </a:spcAft>
              <a:defRPr/>
            </a:pPr>
            <a:endParaRPr lang="en-GB" sz="8000" dirty="0">
              <a:latin typeface="+mj-lt"/>
              <a:ea typeface="+mj-ea"/>
              <a:cs typeface="+mj-cs"/>
            </a:endParaRP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pic>
        <p:nvPicPr>
          <p:cNvPr id="11" name="Picture 10"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3" cstate="print"/>
          <a:srcRect/>
          <a:stretch>
            <a:fillRect/>
          </a:stretch>
        </p:blipFill>
        <p:spPr bwMode="auto">
          <a:xfrm>
            <a:off x="8100392" y="6309320"/>
            <a:ext cx="288032" cy="288032"/>
          </a:xfrm>
          <a:prstGeom prst="rect">
            <a:avLst/>
          </a:prstGeom>
          <a:noFill/>
        </p:spPr>
      </p:pic>
      <p:pic>
        <p:nvPicPr>
          <p:cNvPr id="12"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3" cstate="print"/>
          <a:srcRect/>
          <a:stretch>
            <a:fillRect/>
          </a:stretch>
        </p:blipFill>
        <p:spPr bwMode="auto">
          <a:xfrm flipH="1">
            <a:off x="8460432" y="6309320"/>
            <a:ext cx="288032" cy="288032"/>
          </a:xfrm>
          <a:prstGeom prst="rect">
            <a:avLst/>
          </a:prstGeom>
          <a:noFill/>
        </p:spPr>
      </p:pic>
      <p:pic>
        <p:nvPicPr>
          <p:cNvPr id="13" name="Picture 2" descr="C:\Users\STMWO\AppData\Local\Microsoft\Windows\Temporary Internet Files\Content.IE5\O87MT5G6\MC900442122[1].png">
            <a:hlinkClick r:id="rId4" action="ppaction://hlinksldjump"/>
          </p:cNvPr>
          <p:cNvPicPr>
            <a:picLocks noChangeAspect="1" noChangeArrowheads="1"/>
          </p:cNvPicPr>
          <p:nvPr/>
        </p:nvPicPr>
        <p:blipFill>
          <a:blip r:embed="rId5" cstate="print"/>
          <a:srcRect/>
          <a:stretch>
            <a:fillRect/>
          </a:stretch>
        </p:blipFill>
        <p:spPr bwMode="auto">
          <a:xfrm>
            <a:off x="8130852" y="5674896"/>
            <a:ext cx="617612" cy="613439"/>
          </a:xfrm>
          <a:prstGeom prst="rect">
            <a:avLst/>
          </a:prstGeom>
          <a:noFill/>
        </p:spPr>
      </p:pic>
      <p:pic>
        <p:nvPicPr>
          <p:cNvPr id="1026" name="Picture 2"/>
          <p:cNvPicPr>
            <a:picLocks noChangeAspect="1" noChangeArrowheads="1"/>
          </p:cNvPicPr>
          <p:nvPr/>
        </p:nvPicPr>
        <p:blipFill>
          <a:blip r:embed="rId6" cstate="print"/>
          <a:srcRect/>
          <a:stretch>
            <a:fillRect/>
          </a:stretch>
        </p:blipFill>
        <p:spPr bwMode="auto">
          <a:xfrm>
            <a:off x="1096094" y="2852936"/>
            <a:ext cx="6572250" cy="3743325"/>
          </a:xfrm>
          <a:prstGeom prst="rect">
            <a:avLst/>
          </a:prstGeom>
          <a:noFill/>
          <a:ln w="9525">
            <a:noFill/>
            <a:miter lim="800000"/>
            <a:headEnd/>
            <a:tailEnd/>
          </a:ln>
        </p:spPr>
      </p:pic>
      <p:cxnSp>
        <p:nvCxnSpPr>
          <p:cNvPr id="15" name="Straight Arrow Connector 14"/>
          <p:cNvCxnSpPr/>
          <p:nvPr/>
        </p:nvCxnSpPr>
        <p:spPr>
          <a:xfrm flipV="1">
            <a:off x="2555776" y="4221088"/>
            <a:ext cx="720080" cy="20882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932040" y="4437112"/>
            <a:ext cx="2376264" cy="1200329"/>
          </a:xfrm>
          <a:prstGeom prst="rect">
            <a:avLst/>
          </a:prstGeom>
          <a:noFill/>
        </p:spPr>
        <p:txBody>
          <a:bodyPr wrap="square" rtlCol="0">
            <a:spAutoFit/>
          </a:bodyPr>
          <a:lstStyle/>
          <a:p>
            <a:r>
              <a:rPr lang="en-GB" dirty="0" smtClean="0"/>
              <a:t>Sheet2 is the sheet where the user name and password entry can be found.</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marL="742950" indent="-742950"/>
            <a:r>
              <a:rPr lang="en-GB" dirty="0" smtClean="0"/>
              <a:t>Customised Printing</a:t>
            </a:r>
            <a:endParaRPr lang="en-US" dirty="0" smtClean="0"/>
          </a:p>
        </p:txBody>
      </p:sp>
      <p:sp>
        <p:nvSpPr>
          <p:cNvPr id="10" name="Content Placeholder 9"/>
          <p:cNvSpPr>
            <a:spLocks noGrp="1"/>
          </p:cNvSpPr>
          <p:nvPr>
            <p:ph sz="quarter" idx="1"/>
          </p:nvPr>
        </p:nvSpPr>
        <p:spPr/>
        <p:txBody>
          <a:bodyPr>
            <a:normAutofit lnSpcReduction="10000"/>
          </a:bodyPr>
          <a:lstStyle/>
          <a:p>
            <a:r>
              <a:rPr lang="en-GB" dirty="0" smtClean="0"/>
              <a:t>You will need to create printouts of specific parts of your spreadsheet. Go to sheet with your sales data. Click on the Record Macro button located under your sheet tabs.</a:t>
            </a:r>
          </a:p>
          <a:p>
            <a:r>
              <a:rPr lang="en-GB" dirty="0" smtClean="0"/>
              <a:t>Call the macro </a:t>
            </a:r>
            <a:r>
              <a:rPr lang="en-GB" dirty="0" err="1" smtClean="0"/>
              <a:t>PrintSales</a:t>
            </a:r>
            <a:r>
              <a:rPr lang="en-GB" dirty="0" smtClean="0"/>
              <a:t> and press Ok</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Begin by selecting the area that shows your sales data including the expected sales for April 2011.</a:t>
            </a:r>
            <a:endParaRPr lang="en-GB" dirty="0"/>
          </a:p>
        </p:txBody>
      </p:sp>
      <p:sp>
        <p:nvSpPr>
          <p:cNvPr id="5" name="Title 1"/>
          <p:cNvSpPr txBox="1">
            <a:spLocks/>
          </p:cNvSpPr>
          <p:nvPr/>
        </p:nvSpPr>
        <p:spPr>
          <a:xfrm>
            <a:off x="0" y="5500688"/>
            <a:ext cx="9144000" cy="1357312"/>
          </a:xfrm>
          <a:prstGeom prst="rect">
            <a:avLst/>
          </a:prstGeom>
        </p:spPr>
        <p:txBody>
          <a:bodyPr anchor="ctr">
            <a:normAutofit fontScale="55000" lnSpcReduction="20000"/>
          </a:bodyPr>
          <a:lstStyle/>
          <a:p>
            <a:pPr marL="742950" indent="-742950" algn="ctr" fontAlgn="auto">
              <a:spcAft>
                <a:spcPts val="0"/>
              </a:spcAft>
              <a:defRPr/>
            </a:pPr>
            <a:r>
              <a:rPr lang="en-GB" sz="8000" dirty="0">
                <a:latin typeface="+mj-lt"/>
                <a:ea typeface="+mj-ea"/>
                <a:cs typeface="+mj-cs"/>
              </a:rPr>
              <a:t> </a:t>
            </a: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8" name="Title 1"/>
          <p:cNvSpPr txBox="1">
            <a:spLocks/>
          </p:cNvSpPr>
          <p:nvPr/>
        </p:nvSpPr>
        <p:spPr>
          <a:xfrm>
            <a:off x="0" y="5286375"/>
            <a:ext cx="9144000" cy="1357313"/>
          </a:xfrm>
          <a:prstGeom prst="rect">
            <a:avLst/>
          </a:prstGeom>
        </p:spPr>
        <p:txBody>
          <a:bodyPr anchor="ctr">
            <a:normAutofit fontScale="55000" lnSpcReduction="20000"/>
          </a:bodyPr>
          <a:lstStyle/>
          <a:p>
            <a:pPr marL="742950" indent="-742950" algn="ctr" fontAlgn="auto">
              <a:spcAft>
                <a:spcPts val="0"/>
              </a:spcAft>
              <a:defRPr/>
            </a:pPr>
            <a:endParaRPr lang="en-GB" sz="8000" dirty="0">
              <a:latin typeface="+mj-lt"/>
              <a:ea typeface="+mj-ea"/>
              <a:cs typeface="+mj-cs"/>
            </a:endParaRP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pic>
        <p:nvPicPr>
          <p:cNvPr id="11" name="Picture 10"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3" cstate="print"/>
          <a:srcRect/>
          <a:stretch>
            <a:fillRect/>
          </a:stretch>
        </p:blipFill>
        <p:spPr bwMode="auto">
          <a:xfrm>
            <a:off x="8100392" y="6309320"/>
            <a:ext cx="288032" cy="288032"/>
          </a:xfrm>
          <a:prstGeom prst="rect">
            <a:avLst/>
          </a:prstGeom>
          <a:noFill/>
        </p:spPr>
      </p:pic>
      <p:pic>
        <p:nvPicPr>
          <p:cNvPr id="12"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3" cstate="print"/>
          <a:srcRect/>
          <a:stretch>
            <a:fillRect/>
          </a:stretch>
        </p:blipFill>
        <p:spPr bwMode="auto">
          <a:xfrm flipH="1">
            <a:off x="8460432" y="6309320"/>
            <a:ext cx="288032" cy="288032"/>
          </a:xfrm>
          <a:prstGeom prst="rect">
            <a:avLst/>
          </a:prstGeom>
          <a:noFill/>
        </p:spPr>
      </p:pic>
      <p:pic>
        <p:nvPicPr>
          <p:cNvPr id="4098" name="Picture 2"/>
          <p:cNvPicPr>
            <a:picLocks noChangeAspect="1" noChangeArrowheads="1"/>
          </p:cNvPicPr>
          <p:nvPr/>
        </p:nvPicPr>
        <p:blipFill>
          <a:blip r:embed="rId4" cstate="print"/>
          <a:srcRect/>
          <a:stretch>
            <a:fillRect/>
          </a:stretch>
        </p:blipFill>
        <p:spPr bwMode="auto">
          <a:xfrm>
            <a:off x="7884368" y="1340768"/>
            <a:ext cx="1184132" cy="720080"/>
          </a:xfrm>
          <a:prstGeom prst="rect">
            <a:avLst/>
          </a:prstGeom>
          <a:noFill/>
          <a:ln w="9525">
            <a:noFill/>
            <a:miter lim="800000"/>
            <a:headEnd/>
            <a:tailEnd/>
          </a:ln>
        </p:spPr>
      </p:pic>
      <p:sp>
        <p:nvSpPr>
          <p:cNvPr id="13" name="Oval 12"/>
          <p:cNvSpPr/>
          <p:nvPr/>
        </p:nvSpPr>
        <p:spPr>
          <a:xfrm>
            <a:off x="8100392" y="1412776"/>
            <a:ext cx="720080" cy="576064"/>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p:cNvPicPr>
            <a:picLocks noChangeAspect="1" noChangeArrowheads="1"/>
          </p:cNvPicPr>
          <p:nvPr/>
        </p:nvPicPr>
        <p:blipFill>
          <a:blip r:embed="rId5" cstate="print"/>
          <a:srcRect/>
          <a:stretch>
            <a:fillRect/>
          </a:stretch>
        </p:blipFill>
        <p:spPr bwMode="auto">
          <a:xfrm>
            <a:off x="2483768" y="2492896"/>
            <a:ext cx="3486150" cy="2886075"/>
          </a:xfrm>
          <a:prstGeom prst="rect">
            <a:avLst/>
          </a:prstGeom>
          <a:noFill/>
          <a:ln w="9525">
            <a:noFill/>
            <a:miter lim="800000"/>
            <a:headEnd/>
            <a:tailEnd/>
          </a:ln>
        </p:spPr>
      </p:pic>
      <p:pic>
        <p:nvPicPr>
          <p:cNvPr id="14" name="Picture 2" descr="C:\Users\STMWO\AppData\Local\Microsoft\Windows\Temporary Internet Files\Content.IE5\O87MT5G6\MC900442122[1].png">
            <a:hlinkClick r:id="rId6" action="ppaction://hlinksldjump"/>
          </p:cNvPr>
          <p:cNvPicPr>
            <a:picLocks noChangeAspect="1" noChangeArrowheads="1"/>
          </p:cNvPicPr>
          <p:nvPr/>
        </p:nvPicPr>
        <p:blipFill>
          <a:blip r:embed="rId7" cstate="print"/>
          <a:srcRect/>
          <a:stretch>
            <a:fillRect/>
          </a:stretch>
        </p:blipFill>
        <p:spPr bwMode="auto">
          <a:xfrm>
            <a:off x="8130852" y="5674896"/>
            <a:ext cx="617612" cy="61343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marL="742950" indent="-742950"/>
            <a:r>
              <a:rPr lang="en-GB" dirty="0" smtClean="0"/>
              <a:t>Customised Printing</a:t>
            </a:r>
            <a:endParaRPr lang="en-US" dirty="0" smtClean="0"/>
          </a:p>
        </p:txBody>
      </p:sp>
      <p:sp>
        <p:nvSpPr>
          <p:cNvPr id="10" name="Content Placeholder 9"/>
          <p:cNvSpPr>
            <a:spLocks noGrp="1"/>
          </p:cNvSpPr>
          <p:nvPr>
            <p:ph sz="quarter" idx="1"/>
          </p:nvPr>
        </p:nvSpPr>
        <p:spPr/>
        <p:txBody>
          <a:bodyPr>
            <a:normAutofit/>
          </a:bodyPr>
          <a:lstStyle/>
          <a:p>
            <a:r>
              <a:rPr lang="en-GB" dirty="0" smtClean="0"/>
              <a:t>Under the Page Layout tab, click on Print Area and select Set Print Area.</a:t>
            </a:r>
          </a:p>
          <a:p>
            <a:r>
              <a:rPr lang="en-GB" dirty="0" smtClean="0"/>
              <a:t>Click on Print Titles and set up your Header/Footer as shown:</a:t>
            </a:r>
          </a:p>
        </p:txBody>
      </p:sp>
      <p:sp>
        <p:nvSpPr>
          <p:cNvPr id="5" name="Title 1"/>
          <p:cNvSpPr txBox="1">
            <a:spLocks/>
          </p:cNvSpPr>
          <p:nvPr/>
        </p:nvSpPr>
        <p:spPr>
          <a:xfrm>
            <a:off x="0" y="5500688"/>
            <a:ext cx="9144000" cy="1357312"/>
          </a:xfrm>
          <a:prstGeom prst="rect">
            <a:avLst/>
          </a:prstGeom>
        </p:spPr>
        <p:txBody>
          <a:bodyPr anchor="ctr">
            <a:normAutofit fontScale="55000" lnSpcReduction="20000"/>
          </a:bodyPr>
          <a:lstStyle/>
          <a:p>
            <a:pPr marL="742950" indent="-742950" algn="ctr" fontAlgn="auto">
              <a:spcAft>
                <a:spcPts val="0"/>
              </a:spcAft>
              <a:defRPr/>
            </a:pPr>
            <a:r>
              <a:rPr lang="en-GB" sz="8000" dirty="0">
                <a:latin typeface="+mj-lt"/>
                <a:ea typeface="+mj-ea"/>
                <a:cs typeface="+mj-cs"/>
              </a:rPr>
              <a:t> </a:t>
            </a: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8" name="Title 1"/>
          <p:cNvSpPr txBox="1">
            <a:spLocks/>
          </p:cNvSpPr>
          <p:nvPr/>
        </p:nvSpPr>
        <p:spPr>
          <a:xfrm>
            <a:off x="0" y="5286375"/>
            <a:ext cx="9144000" cy="1357313"/>
          </a:xfrm>
          <a:prstGeom prst="rect">
            <a:avLst/>
          </a:prstGeom>
        </p:spPr>
        <p:txBody>
          <a:bodyPr anchor="ctr">
            <a:normAutofit fontScale="55000" lnSpcReduction="20000"/>
          </a:bodyPr>
          <a:lstStyle/>
          <a:p>
            <a:pPr marL="742950" indent="-742950" algn="ctr" fontAlgn="auto">
              <a:spcAft>
                <a:spcPts val="0"/>
              </a:spcAft>
              <a:defRPr/>
            </a:pPr>
            <a:endParaRPr lang="en-GB" sz="8000" dirty="0">
              <a:latin typeface="+mj-lt"/>
              <a:ea typeface="+mj-ea"/>
              <a:cs typeface="+mj-cs"/>
            </a:endParaRP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pic>
        <p:nvPicPr>
          <p:cNvPr id="11" name="Picture 10"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3" cstate="print"/>
          <a:srcRect/>
          <a:stretch>
            <a:fillRect/>
          </a:stretch>
        </p:blipFill>
        <p:spPr bwMode="auto">
          <a:xfrm>
            <a:off x="8100392" y="6309320"/>
            <a:ext cx="288032" cy="288032"/>
          </a:xfrm>
          <a:prstGeom prst="rect">
            <a:avLst/>
          </a:prstGeom>
          <a:noFill/>
        </p:spPr>
      </p:pic>
      <p:pic>
        <p:nvPicPr>
          <p:cNvPr id="12"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3" cstate="print"/>
          <a:srcRect/>
          <a:stretch>
            <a:fillRect/>
          </a:stretch>
        </p:blipFill>
        <p:spPr bwMode="auto">
          <a:xfrm flipH="1">
            <a:off x="8460432" y="6309320"/>
            <a:ext cx="288032" cy="288032"/>
          </a:xfrm>
          <a:prstGeom prst="rect">
            <a:avLst/>
          </a:prstGeom>
          <a:noFill/>
        </p:spPr>
      </p:pic>
      <p:pic>
        <p:nvPicPr>
          <p:cNvPr id="5122" name="Picture 2"/>
          <p:cNvPicPr>
            <a:picLocks noChangeAspect="1" noChangeArrowheads="1"/>
          </p:cNvPicPr>
          <p:nvPr/>
        </p:nvPicPr>
        <p:blipFill>
          <a:blip r:embed="rId4" cstate="print"/>
          <a:srcRect l="20197" t="3563" r="68734" b="77734"/>
          <a:stretch>
            <a:fillRect/>
          </a:stretch>
        </p:blipFill>
        <p:spPr bwMode="auto">
          <a:xfrm>
            <a:off x="7884368" y="548680"/>
            <a:ext cx="1440160" cy="1368152"/>
          </a:xfrm>
          <a:prstGeom prst="rect">
            <a:avLst/>
          </a:prstGeom>
          <a:noFill/>
          <a:ln w="9525">
            <a:noFill/>
            <a:miter lim="800000"/>
            <a:headEnd/>
            <a:tailEnd/>
          </a:ln>
        </p:spPr>
      </p:pic>
      <p:pic>
        <p:nvPicPr>
          <p:cNvPr id="5123" name="Picture 3"/>
          <p:cNvPicPr>
            <a:picLocks noChangeAspect="1" noChangeArrowheads="1"/>
          </p:cNvPicPr>
          <p:nvPr/>
        </p:nvPicPr>
        <p:blipFill>
          <a:blip r:embed="rId5" cstate="print"/>
          <a:srcRect/>
          <a:stretch>
            <a:fillRect/>
          </a:stretch>
        </p:blipFill>
        <p:spPr bwMode="auto">
          <a:xfrm>
            <a:off x="323528" y="2780928"/>
            <a:ext cx="7776864" cy="3299490"/>
          </a:xfrm>
          <a:prstGeom prst="rect">
            <a:avLst/>
          </a:prstGeom>
          <a:noFill/>
          <a:ln w="9525">
            <a:noFill/>
            <a:miter lim="800000"/>
            <a:headEnd/>
            <a:tailEnd/>
          </a:ln>
        </p:spPr>
      </p:pic>
      <p:pic>
        <p:nvPicPr>
          <p:cNvPr id="14" name="Picture 2" descr="C:\Users\STMWO\AppData\Local\Microsoft\Windows\Temporary Internet Files\Content.IE5\O87MT5G6\MC900442122[1].png">
            <a:hlinkClick r:id="rId6" action="ppaction://hlinksldjump"/>
          </p:cNvPr>
          <p:cNvPicPr>
            <a:picLocks noChangeAspect="1" noChangeArrowheads="1"/>
          </p:cNvPicPr>
          <p:nvPr/>
        </p:nvPicPr>
        <p:blipFill>
          <a:blip r:embed="rId7" cstate="print"/>
          <a:srcRect/>
          <a:stretch>
            <a:fillRect/>
          </a:stretch>
        </p:blipFill>
        <p:spPr bwMode="auto">
          <a:xfrm>
            <a:off x="8130852" y="5674896"/>
            <a:ext cx="617612" cy="61343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marL="742950" indent="-742950"/>
            <a:r>
              <a:rPr lang="en-GB" dirty="0" smtClean="0"/>
              <a:t>Customised Printing</a:t>
            </a:r>
            <a:endParaRPr lang="en-US" dirty="0" smtClean="0"/>
          </a:p>
        </p:txBody>
      </p:sp>
      <p:sp>
        <p:nvSpPr>
          <p:cNvPr id="10" name="Content Placeholder 9"/>
          <p:cNvSpPr>
            <a:spLocks noGrp="1"/>
          </p:cNvSpPr>
          <p:nvPr>
            <p:ph sz="quarter" idx="1"/>
          </p:nvPr>
        </p:nvSpPr>
        <p:spPr>
          <a:xfrm>
            <a:off x="457200" y="1052736"/>
            <a:ext cx="8147248" cy="5421216"/>
          </a:xfrm>
        </p:spPr>
        <p:txBody>
          <a:bodyPr>
            <a:normAutofit/>
          </a:bodyPr>
          <a:lstStyle/>
          <a:p>
            <a:r>
              <a:rPr lang="en-GB" dirty="0" smtClean="0"/>
              <a:t>Draw out a button and assign the </a:t>
            </a:r>
            <a:r>
              <a:rPr lang="en-GB" dirty="0" err="1" smtClean="0"/>
              <a:t>PrintSales</a:t>
            </a:r>
            <a:r>
              <a:rPr lang="en-GB" dirty="0" smtClean="0"/>
              <a:t> macro to it. Give the button a proper name. </a:t>
            </a:r>
          </a:p>
        </p:txBody>
      </p:sp>
      <p:sp>
        <p:nvSpPr>
          <p:cNvPr id="5" name="Title 1"/>
          <p:cNvSpPr txBox="1">
            <a:spLocks/>
          </p:cNvSpPr>
          <p:nvPr/>
        </p:nvSpPr>
        <p:spPr>
          <a:xfrm>
            <a:off x="0" y="5500688"/>
            <a:ext cx="9144000" cy="1357312"/>
          </a:xfrm>
          <a:prstGeom prst="rect">
            <a:avLst/>
          </a:prstGeom>
        </p:spPr>
        <p:txBody>
          <a:bodyPr anchor="ctr">
            <a:normAutofit fontScale="55000" lnSpcReduction="20000"/>
          </a:bodyPr>
          <a:lstStyle/>
          <a:p>
            <a:pPr marL="742950" indent="-742950" algn="ctr" fontAlgn="auto">
              <a:spcAft>
                <a:spcPts val="0"/>
              </a:spcAft>
              <a:defRPr/>
            </a:pPr>
            <a:r>
              <a:rPr lang="en-GB" sz="8000" dirty="0">
                <a:latin typeface="+mj-lt"/>
                <a:ea typeface="+mj-ea"/>
                <a:cs typeface="+mj-cs"/>
              </a:rPr>
              <a:t> </a:t>
            </a: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8" name="Title 1"/>
          <p:cNvSpPr txBox="1">
            <a:spLocks/>
          </p:cNvSpPr>
          <p:nvPr/>
        </p:nvSpPr>
        <p:spPr>
          <a:xfrm>
            <a:off x="0" y="5286375"/>
            <a:ext cx="9144000" cy="1357313"/>
          </a:xfrm>
          <a:prstGeom prst="rect">
            <a:avLst/>
          </a:prstGeom>
        </p:spPr>
        <p:txBody>
          <a:bodyPr anchor="ctr">
            <a:normAutofit fontScale="55000" lnSpcReduction="20000"/>
          </a:bodyPr>
          <a:lstStyle/>
          <a:p>
            <a:pPr marL="742950" indent="-742950" algn="ctr" fontAlgn="auto">
              <a:spcAft>
                <a:spcPts val="0"/>
              </a:spcAft>
              <a:defRPr/>
            </a:pPr>
            <a:endParaRPr lang="en-GB" sz="8000" dirty="0">
              <a:latin typeface="+mj-lt"/>
              <a:ea typeface="+mj-ea"/>
              <a:cs typeface="+mj-cs"/>
            </a:endParaRP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pic>
        <p:nvPicPr>
          <p:cNvPr id="11" name="Picture 10"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3" cstate="print"/>
          <a:srcRect/>
          <a:stretch>
            <a:fillRect/>
          </a:stretch>
        </p:blipFill>
        <p:spPr bwMode="auto">
          <a:xfrm>
            <a:off x="8100392" y="6309320"/>
            <a:ext cx="288032" cy="288032"/>
          </a:xfrm>
          <a:prstGeom prst="rect">
            <a:avLst/>
          </a:prstGeom>
          <a:noFill/>
        </p:spPr>
      </p:pic>
      <p:pic>
        <p:nvPicPr>
          <p:cNvPr id="12"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3" cstate="print"/>
          <a:srcRect/>
          <a:stretch>
            <a:fillRect/>
          </a:stretch>
        </p:blipFill>
        <p:spPr bwMode="auto">
          <a:xfrm flipH="1">
            <a:off x="8460432" y="6309320"/>
            <a:ext cx="288032" cy="288032"/>
          </a:xfrm>
          <a:prstGeom prst="rect">
            <a:avLst/>
          </a:prstGeom>
          <a:noFill/>
        </p:spPr>
      </p:pic>
      <p:pic>
        <p:nvPicPr>
          <p:cNvPr id="7171" name="Picture 3"/>
          <p:cNvPicPr>
            <a:picLocks noChangeAspect="1" noChangeArrowheads="1"/>
          </p:cNvPicPr>
          <p:nvPr/>
        </p:nvPicPr>
        <p:blipFill>
          <a:blip r:embed="rId4" cstate="print"/>
          <a:srcRect/>
          <a:stretch>
            <a:fillRect/>
          </a:stretch>
        </p:blipFill>
        <p:spPr bwMode="auto">
          <a:xfrm>
            <a:off x="1835696" y="1988840"/>
            <a:ext cx="5429250" cy="3705225"/>
          </a:xfrm>
          <a:prstGeom prst="rect">
            <a:avLst/>
          </a:prstGeom>
          <a:noFill/>
          <a:ln w="9525">
            <a:noFill/>
            <a:miter lim="800000"/>
            <a:headEnd/>
            <a:tailEnd/>
          </a:ln>
        </p:spPr>
      </p:pic>
      <p:pic>
        <p:nvPicPr>
          <p:cNvPr id="13" name="Picture 2" descr="C:\Users\STMWO\AppData\Local\Microsoft\Windows\Temporary Internet Files\Content.IE5\O87MT5G6\MC900442122[1].png">
            <a:hlinkClick r:id="rId5" action="ppaction://hlinksldjump"/>
          </p:cNvPr>
          <p:cNvPicPr>
            <a:picLocks noChangeAspect="1" noChangeArrowheads="1"/>
          </p:cNvPicPr>
          <p:nvPr/>
        </p:nvPicPr>
        <p:blipFill>
          <a:blip r:embed="rId6" cstate="print"/>
          <a:srcRect/>
          <a:stretch>
            <a:fillRect/>
          </a:stretch>
        </p:blipFill>
        <p:spPr bwMode="auto">
          <a:xfrm>
            <a:off x="8130852" y="5674896"/>
            <a:ext cx="617612" cy="61343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Developer Tab</a:t>
            </a:r>
            <a:endParaRPr lang="en-GB" dirty="0"/>
          </a:p>
        </p:txBody>
      </p:sp>
      <p:sp>
        <p:nvSpPr>
          <p:cNvPr id="3" name="Content Placeholder 2"/>
          <p:cNvSpPr>
            <a:spLocks noGrp="1"/>
          </p:cNvSpPr>
          <p:nvPr>
            <p:ph sz="quarter" idx="1"/>
          </p:nvPr>
        </p:nvSpPr>
        <p:spPr/>
        <p:txBody>
          <a:bodyPr/>
          <a:lstStyle/>
          <a:p>
            <a:r>
              <a:rPr lang="en-GB" dirty="0" smtClean="0"/>
              <a:t>In order to view the Control  and Code toolbars, you will need to show the Developer tab.</a:t>
            </a:r>
          </a:p>
          <a:p>
            <a:r>
              <a:rPr lang="en-GB" dirty="0" smtClean="0"/>
              <a:t>Click on the Office button in the top-left corner of Excel and click on the Excel Options button at the bottom of the menu.</a:t>
            </a:r>
          </a:p>
          <a:p>
            <a:r>
              <a:rPr lang="en-GB" dirty="0" smtClean="0"/>
              <a:t> Tick the box </a:t>
            </a:r>
            <a:r>
              <a:rPr lang="en-GB" i="1" dirty="0" smtClean="0"/>
              <a:t>Show Developer tab in the Ribbon </a:t>
            </a:r>
            <a:r>
              <a:rPr lang="en-GB" dirty="0" smtClean="0"/>
              <a:t>and press OK.</a:t>
            </a:r>
            <a:endParaRPr lang="en-GB" dirty="0"/>
          </a:p>
        </p:txBody>
      </p:sp>
      <p:pic>
        <p:nvPicPr>
          <p:cNvPr id="29698" name="Picture 2"/>
          <p:cNvPicPr>
            <a:picLocks noChangeAspect="1" noChangeArrowheads="1"/>
          </p:cNvPicPr>
          <p:nvPr/>
        </p:nvPicPr>
        <p:blipFill>
          <a:blip r:embed="rId3" cstate="print"/>
          <a:srcRect/>
          <a:stretch>
            <a:fillRect/>
          </a:stretch>
        </p:blipFill>
        <p:spPr bwMode="auto">
          <a:xfrm>
            <a:off x="7812360" y="1916832"/>
            <a:ext cx="793507" cy="811140"/>
          </a:xfrm>
          <a:prstGeom prst="rect">
            <a:avLst/>
          </a:prstGeom>
          <a:noFill/>
          <a:ln w="9525">
            <a:noFill/>
            <a:miter lim="800000"/>
            <a:headEnd/>
            <a:tailEnd/>
          </a:ln>
        </p:spPr>
      </p:pic>
      <p:pic>
        <p:nvPicPr>
          <p:cNvPr id="29699" name="Picture 3"/>
          <p:cNvPicPr>
            <a:picLocks noChangeAspect="1" noChangeArrowheads="1"/>
          </p:cNvPicPr>
          <p:nvPr/>
        </p:nvPicPr>
        <p:blipFill>
          <a:blip r:embed="rId4" cstate="print"/>
          <a:srcRect/>
          <a:stretch>
            <a:fillRect/>
          </a:stretch>
        </p:blipFill>
        <p:spPr bwMode="auto">
          <a:xfrm>
            <a:off x="1187624" y="3861048"/>
            <a:ext cx="6616136" cy="2736304"/>
          </a:xfrm>
          <a:prstGeom prst="rect">
            <a:avLst/>
          </a:prstGeom>
          <a:noFill/>
          <a:ln w="9525">
            <a:noFill/>
            <a:miter lim="800000"/>
            <a:headEnd/>
            <a:tailEnd/>
          </a:ln>
        </p:spPr>
      </p:pic>
      <p:pic>
        <p:nvPicPr>
          <p:cNvPr id="29701" name="Picture 5"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5" cstate="print"/>
          <a:srcRect/>
          <a:stretch>
            <a:fillRect/>
          </a:stretch>
        </p:blipFill>
        <p:spPr bwMode="auto">
          <a:xfrm>
            <a:off x="8100392" y="6309320"/>
            <a:ext cx="288032" cy="288032"/>
          </a:xfrm>
          <a:prstGeom prst="rect">
            <a:avLst/>
          </a:prstGeom>
          <a:noFill/>
        </p:spPr>
      </p:pic>
      <p:pic>
        <p:nvPicPr>
          <p:cNvPr id="10"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5" cstate="print"/>
          <a:srcRect/>
          <a:stretch>
            <a:fillRect/>
          </a:stretch>
        </p:blipFill>
        <p:spPr bwMode="auto">
          <a:xfrm flipH="1">
            <a:off x="8460432" y="6309320"/>
            <a:ext cx="288032" cy="288032"/>
          </a:xfrm>
          <a:prstGeom prst="rect">
            <a:avLst/>
          </a:prstGeom>
          <a:noFill/>
        </p:spPr>
      </p:pic>
      <p:sp>
        <p:nvSpPr>
          <p:cNvPr id="11" name="Oval 10"/>
          <p:cNvSpPr/>
          <p:nvPr/>
        </p:nvSpPr>
        <p:spPr>
          <a:xfrm>
            <a:off x="3203848" y="5949280"/>
            <a:ext cx="3312368" cy="43204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4" name="Picture 2" descr="C:\Users\STMWO\AppData\Local\Microsoft\Windows\Temporary Internet Files\Content.IE5\O87MT5G6\MC900442122[1].png">
            <a:hlinkClick r:id="rId6" action="ppaction://hlinksldjump"/>
          </p:cNvPr>
          <p:cNvPicPr>
            <a:picLocks noChangeAspect="1" noChangeArrowheads="1"/>
          </p:cNvPicPr>
          <p:nvPr/>
        </p:nvPicPr>
        <p:blipFill>
          <a:blip r:embed="rId7" cstate="print"/>
          <a:srcRect/>
          <a:stretch>
            <a:fillRect/>
          </a:stretch>
        </p:blipFill>
        <p:spPr bwMode="auto">
          <a:xfrm>
            <a:off x="8130852" y="5674896"/>
            <a:ext cx="617612" cy="613439"/>
          </a:xfrm>
          <a:prstGeom prst="rect">
            <a:avLst/>
          </a:prstGeom>
          <a:noFill/>
        </p:spPr>
      </p:pic>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marL="742950" indent="-742950"/>
            <a:r>
              <a:rPr lang="en-GB" dirty="0" smtClean="0"/>
              <a:t>Customised Printing</a:t>
            </a:r>
            <a:endParaRPr lang="en-US" dirty="0" smtClean="0"/>
          </a:p>
        </p:txBody>
      </p:sp>
      <p:sp>
        <p:nvSpPr>
          <p:cNvPr id="10" name="Content Placeholder 9"/>
          <p:cNvSpPr>
            <a:spLocks noGrp="1"/>
          </p:cNvSpPr>
          <p:nvPr>
            <p:ph sz="quarter" idx="1"/>
          </p:nvPr>
        </p:nvSpPr>
        <p:spPr>
          <a:xfrm>
            <a:off x="457200" y="1052736"/>
            <a:ext cx="8147248" cy="5421216"/>
          </a:xfrm>
        </p:spPr>
        <p:txBody>
          <a:bodyPr>
            <a:normAutofit/>
          </a:bodyPr>
          <a:lstStyle/>
          <a:p>
            <a:r>
              <a:rPr lang="en-GB" sz="3200" dirty="0" smtClean="0"/>
              <a:t>Repeat this process for the following tables:</a:t>
            </a:r>
          </a:p>
          <a:p>
            <a:pPr lvl="1"/>
            <a:r>
              <a:rPr lang="en-GB" sz="2800" dirty="0" smtClean="0"/>
              <a:t>Income</a:t>
            </a:r>
          </a:p>
          <a:p>
            <a:pPr lvl="1"/>
            <a:r>
              <a:rPr lang="en-GB" sz="2800" dirty="0" smtClean="0"/>
              <a:t>Expenses (for each title)</a:t>
            </a:r>
          </a:p>
          <a:p>
            <a:pPr lvl="1"/>
            <a:r>
              <a:rPr lang="en-GB" sz="2800" dirty="0" smtClean="0"/>
              <a:t>Translator fees</a:t>
            </a:r>
          </a:p>
          <a:p>
            <a:pPr lvl="1"/>
            <a:r>
              <a:rPr lang="en-GB" sz="2800" dirty="0" smtClean="0"/>
              <a:t>Profit</a:t>
            </a:r>
          </a:p>
        </p:txBody>
      </p:sp>
      <p:sp>
        <p:nvSpPr>
          <p:cNvPr id="5" name="Title 1"/>
          <p:cNvSpPr txBox="1">
            <a:spLocks/>
          </p:cNvSpPr>
          <p:nvPr/>
        </p:nvSpPr>
        <p:spPr>
          <a:xfrm>
            <a:off x="0" y="5500688"/>
            <a:ext cx="9144000" cy="1357312"/>
          </a:xfrm>
          <a:prstGeom prst="rect">
            <a:avLst/>
          </a:prstGeom>
        </p:spPr>
        <p:txBody>
          <a:bodyPr anchor="ctr">
            <a:normAutofit fontScale="55000" lnSpcReduction="20000"/>
          </a:bodyPr>
          <a:lstStyle/>
          <a:p>
            <a:pPr marL="742950" indent="-742950" algn="ctr" fontAlgn="auto">
              <a:spcAft>
                <a:spcPts val="0"/>
              </a:spcAft>
              <a:defRPr/>
            </a:pPr>
            <a:r>
              <a:rPr lang="en-GB" sz="8000" dirty="0">
                <a:latin typeface="+mj-lt"/>
                <a:ea typeface="+mj-ea"/>
                <a:cs typeface="+mj-cs"/>
              </a:rPr>
              <a:t> </a:t>
            </a: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sp>
        <p:nvSpPr>
          <p:cNvPr id="8" name="Title 1"/>
          <p:cNvSpPr txBox="1">
            <a:spLocks/>
          </p:cNvSpPr>
          <p:nvPr/>
        </p:nvSpPr>
        <p:spPr>
          <a:xfrm>
            <a:off x="0" y="5286375"/>
            <a:ext cx="9144000" cy="1357313"/>
          </a:xfrm>
          <a:prstGeom prst="rect">
            <a:avLst/>
          </a:prstGeom>
        </p:spPr>
        <p:txBody>
          <a:bodyPr anchor="ctr">
            <a:normAutofit fontScale="55000" lnSpcReduction="20000"/>
          </a:bodyPr>
          <a:lstStyle/>
          <a:p>
            <a:pPr marL="742950" indent="-742950" algn="ctr" fontAlgn="auto">
              <a:spcAft>
                <a:spcPts val="0"/>
              </a:spcAft>
              <a:defRPr/>
            </a:pPr>
            <a:endParaRPr lang="en-GB" sz="8000" dirty="0">
              <a:latin typeface="+mj-lt"/>
              <a:ea typeface="+mj-ea"/>
              <a:cs typeface="+mj-cs"/>
            </a:endParaRPr>
          </a:p>
          <a:p>
            <a:pPr marL="742950" indent="-742950" algn="ctr" fontAlgn="auto">
              <a:spcAft>
                <a:spcPts val="0"/>
              </a:spcAft>
              <a:defRPr/>
            </a:pPr>
            <a:r>
              <a:rPr lang="en-GB" sz="4400" dirty="0">
                <a:latin typeface="+mj-lt"/>
                <a:ea typeface="+mj-ea"/>
                <a:cs typeface="+mj-cs"/>
              </a:rPr>
              <a:t/>
            </a:r>
            <a:br>
              <a:rPr lang="en-GB" sz="4400" dirty="0">
                <a:latin typeface="+mj-lt"/>
                <a:ea typeface="+mj-ea"/>
                <a:cs typeface="+mj-cs"/>
              </a:rPr>
            </a:br>
            <a:r>
              <a:rPr lang="en-GB" sz="4400" dirty="0">
                <a:latin typeface="+mj-lt"/>
                <a:ea typeface="+mj-ea"/>
                <a:cs typeface="+mj-cs"/>
              </a:rPr>
              <a:t> </a:t>
            </a:r>
            <a:endParaRPr lang="en-US" sz="4400" dirty="0">
              <a:latin typeface="+mj-lt"/>
              <a:ea typeface="+mj-ea"/>
              <a:cs typeface="+mj-cs"/>
            </a:endParaRPr>
          </a:p>
        </p:txBody>
      </p:sp>
      <p:pic>
        <p:nvPicPr>
          <p:cNvPr id="11" name="Picture 10"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3" cstate="print"/>
          <a:srcRect/>
          <a:stretch>
            <a:fillRect/>
          </a:stretch>
        </p:blipFill>
        <p:spPr bwMode="auto">
          <a:xfrm>
            <a:off x="8100392" y="6309320"/>
            <a:ext cx="288032" cy="288032"/>
          </a:xfrm>
          <a:prstGeom prst="rect">
            <a:avLst/>
          </a:prstGeom>
          <a:noFill/>
        </p:spPr>
      </p:pic>
      <p:pic>
        <p:nvPicPr>
          <p:cNvPr id="12"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3" cstate="print"/>
          <a:srcRect/>
          <a:stretch>
            <a:fillRect/>
          </a:stretch>
        </p:blipFill>
        <p:spPr bwMode="auto">
          <a:xfrm flipH="1">
            <a:off x="8460432" y="6309320"/>
            <a:ext cx="288032" cy="288032"/>
          </a:xfrm>
          <a:prstGeom prst="rect">
            <a:avLst/>
          </a:prstGeom>
          <a:noFill/>
        </p:spPr>
      </p:pic>
      <p:pic>
        <p:nvPicPr>
          <p:cNvPr id="9" name="Picture 2" descr="C:\Users\STMWO\AppData\Local\Microsoft\Windows\Temporary Internet Files\Content.IE5\O87MT5G6\MC900442122[1].png">
            <a:hlinkClick r:id="rId4" action="ppaction://hlinksldjump"/>
          </p:cNvPr>
          <p:cNvPicPr>
            <a:picLocks noChangeAspect="1" noChangeArrowheads="1"/>
          </p:cNvPicPr>
          <p:nvPr/>
        </p:nvPicPr>
        <p:blipFill>
          <a:blip r:embed="rId5" cstate="print"/>
          <a:srcRect/>
          <a:stretch>
            <a:fillRect/>
          </a:stretch>
        </p:blipFill>
        <p:spPr bwMode="auto">
          <a:xfrm>
            <a:off x="8130852" y="5674896"/>
            <a:ext cx="617612" cy="613439"/>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Adding Navigation</a:t>
            </a:r>
            <a:endParaRPr lang="en-GB" dirty="0"/>
          </a:p>
        </p:txBody>
      </p:sp>
      <p:sp>
        <p:nvSpPr>
          <p:cNvPr id="3" name="Content Placeholder 2"/>
          <p:cNvSpPr>
            <a:spLocks noGrp="1"/>
          </p:cNvSpPr>
          <p:nvPr>
            <p:ph sz="quarter" idx="1"/>
          </p:nvPr>
        </p:nvSpPr>
        <p:spPr>
          <a:xfrm>
            <a:off x="457200" y="1052736"/>
            <a:ext cx="7467600" cy="5805264"/>
          </a:xfrm>
        </p:spPr>
        <p:txBody>
          <a:bodyPr/>
          <a:lstStyle/>
          <a:p>
            <a:r>
              <a:rPr lang="en-GB" dirty="0" smtClean="0"/>
              <a:t>Draw out a shape, right click on it and select Add Text. Enter the name of one of your sheets.</a:t>
            </a:r>
          </a:p>
          <a:p>
            <a:r>
              <a:rPr lang="en-GB" dirty="0" smtClean="0"/>
              <a:t>Right-click on your shape again and choose Hyperlink...</a:t>
            </a:r>
          </a:p>
          <a:p>
            <a:r>
              <a:rPr lang="en-GB" dirty="0" smtClean="0"/>
              <a:t>Click on Place in This Document and select the sheet you want to link to. Press Ok.</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Create a set of navigation buttons on each sheet.</a:t>
            </a:r>
            <a:endParaRPr lang="en-GB" dirty="0"/>
          </a:p>
        </p:txBody>
      </p:sp>
      <p:pic>
        <p:nvPicPr>
          <p:cNvPr id="9218" name="Picture 2"/>
          <p:cNvPicPr>
            <a:picLocks noChangeAspect="1" noChangeArrowheads="1"/>
          </p:cNvPicPr>
          <p:nvPr/>
        </p:nvPicPr>
        <p:blipFill>
          <a:blip r:embed="rId3" cstate="print"/>
          <a:srcRect/>
          <a:stretch>
            <a:fillRect/>
          </a:stretch>
        </p:blipFill>
        <p:spPr bwMode="auto">
          <a:xfrm>
            <a:off x="611561" y="3140969"/>
            <a:ext cx="7200800" cy="2996306"/>
          </a:xfrm>
          <a:prstGeom prst="rect">
            <a:avLst/>
          </a:prstGeom>
          <a:noFill/>
          <a:ln w="9525">
            <a:noFill/>
            <a:miter lim="800000"/>
            <a:headEnd/>
            <a:tailEnd/>
          </a:ln>
        </p:spPr>
      </p:pic>
      <p:pic>
        <p:nvPicPr>
          <p:cNvPr id="5" name="Picture 2" descr="C:\Users\STMWO\AppData\Local\Microsoft\Windows\Temporary Internet Files\Content.IE5\O87MT5G6\MC900442122[1].png">
            <a:hlinkClick r:id="rId4" action="ppaction://hlinksldjump"/>
          </p:cNvPr>
          <p:cNvPicPr>
            <a:picLocks noChangeAspect="1" noChangeArrowheads="1"/>
          </p:cNvPicPr>
          <p:nvPr/>
        </p:nvPicPr>
        <p:blipFill>
          <a:blip r:embed="rId5" cstate="print"/>
          <a:srcRect/>
          <a:stretch>
            <a:fillRect/>
          </a:stretch>
        </p:blipFill>
        <p:spPr bwMode="auto">
          <a:xfrm>
            <a:off x="8130852" y="5674896"/>
            <a:ext cx="617612" cy="613439"/>
          </a:xfrm>
          <a:prstGeom prst="rect">
            <a:avLst/>
          </a:prstGeom>
          <a:noFill/>
        </p:spPr>
      </p:pic>
      <p:pic>
        <p:nvPicPr>
          <p:cNvPr id="6" name="Picture 5"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6" cstate="print"/>
          <a:srcRect/>
          <a:stretch>
            <a:fillRect/>
          </a:stretch>
        </p:blipFill>
        <p:spPr bwMode="auto">
          <a:xfrm>
            <a:off x="8100392" y="6309320"/>
            <a:ext cx="288032" cy="288032"/>
          </a:xfrm>
          <a:prstGeom prst="rect">
            <a:avLst/>
          </a:prstGeom>
          <a:noFill/>
        </p:spPr>
      </p:pic>
      <p:pic>
        <p:nvPicPr>
          <p:cNvPr id="7" name="Picture 6"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6" cstate="print"/>
          <a:srcRect/>
          <a:stretch>
            <a:fillRect/>
          </a:stretch>
        </p:blipFill>
        <p:spPr bwMode="auto">
          <a:xfrm flipH="1">
            <a:off x="8460432" y="6309320"/>
            <a:ext cx="288032" cy="288032"/>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Creating a Pivot Table</a:t>
            </a:r>
            <a:endParaRPr lang="en-GB" dirty="0"/>
          </a:p>
        </p:txBody>
      </p:sp>
      <p:sp>
        <p:nvSpPr>
          <p:cNvPr id="3" name="Content Placeholder 2"/>
          <p:cNvSpPr>
            <a:spLocks noGrp="1"/>
          </p:cNvSpPr>
          <p:nvPr>
            <p:ph sz="quarter" idx="1"/>
          </p:nvPr>
        </p:nvSpPr>
        <p:spPr/>
        <p:txBody>
          <a:bodyPr/>
          <a:lstStyle/>
          <a:p>
            <a:r>
              <a:rPr lang="en-GB" dirty="0" smtClean="0"/>
              <a:t>Organise your Translator table so that it looks like the one below:</a:t>
            </a:r>
          </a:p>
          <a:p>
            <a:endParaRPr lang="en-GB" dirty="0"/>
          </a:p>
        </p:txBody>
      </p:sp>
      <p:pic>
        <p:nvPicPr>
          <p:cNvPr id="5" name="Picture 5"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3" cstate="print"/>
          <a:srcRect/>
          <a:stretch>
            <a:fillRect/>
          </a:stretch>
        </p:blipFill>
        <p:spPr bwMode="auto">
          <a:xfrm>
            <a:off x="8100392" y="6309320"/>
            <a:ext cx="288032" cy="288032"/>
          </a:xfrm>
          <a:prstGeom prst="rect">
            <a:avLst/>
          </a:prstGeom>
          <a:noFill/>
        </p:spPr>
      </p:pic>
      <p:pic>
        <p:nvPicPr>
          <p:cNvPr id="6"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3" cstate="print"/>
          <a:srcRect/>
          <a:stretch>
            <a:fillRect/>
          </a:stretch>
        </p:blipFill>
        <p:spPr bwMode="auto">
          <a:xfrm flipH="1">
            <a:off x="8460432" y="6309320"/>
            <a:ext cx="288032" cy="288032"/>
          </a:xfrm>
          <a:prstGeom prst="rect">
            <a:avLst/>
          </a:prstGeom>
          <a:noFill/>
        </p:spPr>
      </p:pic>
      <p:pic>
        <p:nvPicPr>
          <p:cNvPr id="4" name="Picture 2"/>
          <p:cNvPicPr>
            <a:picLocks noChangeAspect="1" noChangeArrowheads="1"/>
          </p:cNvPicPr>
          <p:nvPr/>
        </p:nvPicPr>
        <p:blipFill>
          <a:blip r:embed="rId4" cstate="print"/>
          <a:srcRect/>
          <a:stretch>
            <a:fillRect/>
          </a:stretch>
        </p:blipFill>
        <p:spPr bwMode="auto">
          <a:xfrm>
            <a:off x="0" y="2132856"/>
            <a:ext cx="9144000" cy="2201680"/>
          </a:xfrm>
          <a:prstGeom prst="rect">
            <a:avLst/>
          </a:prstGeom>
          <a:noFill/>
          <a:ln w="9525">
            <a:noFill/>
            <a:miter lim="800000"/>
            <a:headEnd/>
            <a:tailEnd/>
          </a:ln>
        </p:spPr>
      </p:pic>
      <p:pic>
        <p:nvPicPr>
          <p:cNvPr id="8" name="Picture 2" descr="C:\Users\STMWO\AppData\Local\Microsoft\Windows\Temporary Internet Files\Content.IE5\O87MT5G6\MC900442122[1].png">
            <a:hlinkClick r:id="rId5" action="ppaction://hlinksldjump"/>
          </p:cNvPr>
          <p:cNvPicPr>
            <a:picLocks noChangeAspect="1" noChangeArrowheads="1"/>
          </p:cNvPicPr>
          <p:nvPr/>
        </p:nvPicPr>
        <p:blipFill>
          <a:blip r:embed="rId6" cstate="print"/>
          <a:srcRect/>
          <a:stretch>
            <a:fillRect/>
          </a:stretch>
        </p:blipFill>
        <p:spPr bwMode="auto">
          <a:xfrm>
            <a:off x="8130852" y="5674896"/>
            <a:ext cx="617612" cy="613439"/>
          </a:xfrm>
          <a:prstGeom prst="rect">
            <a:avLst/>
          </a:prstGeom>
          <a:noFill/>
        </p:spPr>
      </p:pic>
    </p:spTree>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Creating a Pivot Table</a:t>
            </a:r>
            <a:endParaRPr lang="en-GB" dirty="0"/>
          </a:p>
        </p:txBody>
      </p:sp>
      <p:sp>
        <p:nvSpPr>
          <p:cNvPr id="3" name="Content Placeholder 2"/>
          <p:cNvSpPr>
            <a:spLocks noGrp="1"/>
          </p:cNvSpPr>
          <p:nvPr>
            <p:ph sz="quarter" idx="1"/>
          </p:nvPr>
        </p:nvSpPr>
        <p:spPr/>
        <p:txBody>
          <a:bodyPr/>
          <a:lstStyle/>
          <a:p>
            <a:r>
              <a:rPr lang="en-GB" dirty="0" smtClean="0"/>
              <a:t>Under the Insert tab, click on the Pivot Table button.</a:t>
            </a:r>
          </a:p>
          <a:p>
            <a:r>
              <a:rPr lang="en-GB" dirty="0" smtClean="0"/>
              <a:t>Click on the selection button under Select table or range option.</a:t>
            </a:r>
          </a:p>
          <a:p>
            <a:r>
              <a:rPr lang="en-GB" dirty="0" smtClean="0"/>
              <a:t>Highlight the area with your table except the Total column.</a:t>
            </a:r>
          </a:p>
          <a:p>
            <a:r>
              <a:rPr lang="en-GB" dirty="0" smtClean="0"/>
              <a:t>Press OK.</a:t>
            </a:r>
          </a:p>
          <a:p>
            <a:endParaRPr lang="en-GB" dirty="0" smtClean="0"/>
          </a:p>
          <a:p>
            <a:endParaRPr lang="en-GB" dirty="0" smtClean="0"/>
          </a:p>
          <a:p>
            <a:endParaRPr lang="en-GB" dirty="0" smtClean="0"/>
          </a:p>
          <a:p>
            <a:endParaRPr lang="en-GB" dirty="0" smtClean="0"/>
          </a:p>
          <a:p>
            <a:endParaRPr lang="en-GB" dirty="0"/>
          </a:p>
        </p:txBody>
      </p:sp>
      <p:pic>
        <p:nvPicPr>
          <p:cNvPr id="5" name="Picture 5"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3" cstate="print"/>
          <a:srcRect/>
          <a:stretch>
            <a:fillRect/>
          </a:stretch>
        </p:blipFill>
        <p:spPr bwMode="auto">
          <a:xfrm>
            <a:off x="8100392" y="6309320"/>
            <a:ext cx="288032" cy="288032"/>
          </a:xfrm>
          <a:prstGeom prst="rect">
            <a:avLst/>
          </a:prstGeom>
          <a:noFill/>
        </p:spPr>
      </p:pic>
      <p:pic>
        <p:nvPicPr>
          <p:cNvPr id="6"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3" cstate="print"/>
          <a:srcRect/>
          <a:stretch>
            <a:fillRect/>
          </a:stretch>
        </p:blipFill>
        <p:spPr bwMode="auto">
          <a:xfrm flipH="1">
            <a:off x="8460432" y="6309320"/>
            <a:ext cx="288032" cy="288032"/>
          </a:xfrm>
          <a:prstGeom prst="rect">
            <a:avLst/>
          </a:prstGeom>
          <a:noFill/>
        </p:spPr>
      </p:pic>
      <p:pic>
        <p:nvPicPr>
          <p:cNvPr id="2050" name="Picture 2"/>
          <p:cNvPicPr>
            <a:picLocks noChangeAspect="1" noChangeArrowheads="1"/>
          </p:cNvPicPr>
          <p:nvPr/>
        </p:nvPicPr>
        <p:blipFill>
          <a:blip r:embed="rId4" cstate="print"/>
          <a:srcRect t="3449" r="94959" b="81377"/>
          <a:stretch>
            <a:fillRect/>
          </a:stretch>
        </p:blipFill>
        <p:spPr bwMode="auto">
          <a:xfrm>
            <a:off x="7884368" y="692696"/>
            <a:ext cx="936104" cy="1584176"/>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l="1298" t="22438" r="26756" b="24407"/>
          <a:stretch>
            <a:fillRect/>
          </a:stretch>
        </p:blipFill>
        <p:spPr bwMode="auto">
          <a:xfrm>
            <a:off x="523550" y="3573016"/>
            <a:ext cx="7432826" cy="3087481"/>
          </a:xfrm>
          <a:prstGeom prst="rect">
            <a:avLst/>
          </a:prstGeom>
          <a:noFill/>
          <a:ln w="9525">
            <a:noFill/>
            <a:miter lim="800000"/>
            <a:headEnd/>
            <a:tailEnd/>
          </a:ln>
        </p:spPr>
      </p:pic>
      <p:pic>
        <p:nvPicPr>
          <p:cNvPr id="9" name="Picture 2" descr="C:\Users\STMWO\AppData\Local\Microsoft\Windows\Temporary Internet Files\Content.IE5\O87MT5G6\MC900442122[1].png">
            <a:hlinkClick r:id="rId6" action="ppaction://hlinksldjump"/>
          </p:cNvPr>
          <p:cNvPicPr>
            <a:picLocks noChangeAspect="1" noChangeArrowheads="1"/>
          </p:cNvPicPr>
          <p:nvPr/>
        </p:nvPicPr>
        <p:blipFill>
          <a:blip r:embed="rId7" cstate="print"/>
          <a:srcRect/>
          <a:stretch>
            <a:fillRect/>
          </a:stretch>
        </p:blipFill>
        <p:spPr bwMode="auto">
          <a:xfrm>
            <a:off x="8130852" y="5674896"/>
            <a:ext cx="617612" cy="613439"/>
          </a:xfrm>
          <a:prstGeom prst="rect">
            <a:avLst/>
          </a:prstGeom>
          <a:noFill/>
        </p:spPr>
      </p:pic>
    </p:spTree>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Creating a Pivot Table</a:t>
            </a:r>
            <a:endParaRPr lang="en-GB" dirty="0"/>
          </a:p>
        </p:txBody>
      </p:sp>
      <p:sp>
        <p:nvSpPr>
          <p:cNvPr id="3" name="Content Placeholder 2"/>
          <p:cNvSpPr>
            <a:spLocks noGrp="1"/>
          </p:cNvSpPr>
          <p:nvPr>
            <p:ph sz="quarter" idx="1"/>
          </p:nvPr>
        </p:nvSpPr>
        <p:spPr/>
        <p:txBody>
          <a:bodyPr/>
          <a:lstStyle/>
          <a:p>
            <a:r>
              <a:rPr lang="en-GB" dirty="0" smtClean="0"/>
              <a:t>Tick all the options for the fields to add to your report.</a:t>
            </a:r>
          </a:p>
          <a:p>
            <a:r>
              <a:rPr lang="en-GB" dirty="0" smtClean="0"/>
              <a:t>You can drag the fields about to change the views of your pivot table.</a:t>
            </a:r>
          </a:p>
          <a:p>
            <a:endParaRPr lang="en-GB" dirty="0" smtClean="0"/>
          </a:p>
          <a:p>
            <a:endParaRPr lang="en-GB" dirty="0" smtClean="0"/>
          </a:p>
          <a:p>
            <a:endParaRPr lang="en-GB" dirty="0" smtClean="0"/>
          </a:p>
          <a:p>
            <a:endParaRPr lang="en-GB" dirty="0"/>
          </a:p>
        </p:txBody>
      </p:sp>
      <p:pic>
        <p:nvPicPr>
          <p:cNvPr id="5" name="Picture 5"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3" cstate="print"/>
          <a:srcRect/>
          <a:stretch>
            <a:fillRect/>
          </a:stretch>
        </p:blipFill>
        <p:spPr bwMode="auto">
          <a:xfrm>
            <a:off x="8100392" y="6309320"/>
            <a:ext cx="288032" cy="288032"/>
          </a:xfrm>
          <a:prstGeom prst="rect">
            <a:avLst/>
          </a:prstGeom>
          <a:noFill/>
        </p:spPr>
      </p:pic>
      <p:pic>
        <p:nvPicPr>
          <p:cNvPr id="6"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3" cstate="print"/>
          <a:srcRect/>
          <a:stretch>
            <a:fillRect/>
          </a:stretch>
        </p:blipFill>
        <p:spPr bwMode="auto">
          <a:xfrm flipH="1">
            <a:off x="8460432" y="6309320"/>
            <a:ext cx="288032" cy="288032"/>
          </a:xfrm>
          <a:prstGeom prst="rect">
            <a:avLst/>
          </a:prstGeom>
          <a:noFill/>
        </p:spPr>
      </p:pic>
      <p:pic>
        <p:nvPicPr>
          <p:cNvPr id="2050" name="Picture 2"/>
          <p:cNvPicPr>
            <a:picLocks noChangeAspect="1" noChangeArrowheads="1"/>
          </p:cNvPicPr>
          <p:nvPr/>
        </p:nvPicPr>
        <p:blipFill>
          <a:blip r:embed="rId4" cstate="print"/>
          <a:srcRect t="3449" r="88105" b="81377"/>
          <a:stretch>
            <a:fillRect/>
          </a:stretch>
        </p:blipFill>
        <p:spPr bwMode="auto">
          <a:xfrm>
            <a:off x="9144000" y="764704"/>
            <a:ext cx="2208728" cy="1584176"/>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b="7586"/>
          <a:stretch>
            <a:fillRect/>
          </a:stretch>
        </p:blipFill>
        <p:spPr bwMode="auto">
          <a:xfrm>
            <a:off x="179511" y="2420888"/>
            <a:ext cx="7814849" cy="4060418"/>
          </a:xfrm>
          <a:prstGeom prst="rect">
            <a:avLst/>
          </a:prstGeom>
          <a:noFill/>
          <a:ln w="9525">
            <a:noFill/>
            <a:miter lim="800000"/>
            <a:headEnd/>
            <a:tailEnd/>
          </a:ln>
        </p:spPr>
      </p:pic>
      <p:pic>
        <p:nvPicPr>
          <p:cNvPr id="9" name="Picture 2" descr="C:\Users\STMWO\AppData\Local\Microsoft\Windows\Temporary Internet Files\Content.IE5\O87MT5G6\MC900442122[1].png">
            <a:hlinkClick r:id="rId6" action="ppaction://hlinksldjump"/>
          </p:cNvPr>
          <p:cNvPicPr>
            <a:picLocks noChangeAspect="1" noChangeArrowheads="1"/>
          </p:cNvPicPr>
          <p:nvPr/>
        </p:nvPicPr>
        <p:blipFill>
          <a:blip r:embed="rId7" cstate="print"/>
          <a:srcRect/>
          <a:stretch>
            <a:fillRect/>
          </a:stretch>
        </p:blipFill>
        <p:spPr bwMode="auto">
          <a:xfrm>
            <a:off x="8130852" y="5674896"/>
            <a:ext cx="617612" cy="613439"/>
          </a:xfrm>
          <a:prstGeom prst="rect">
            <a:avLst/>
          </a:prstGeom>
          <a:noFill/>
        </p:spPr>
      </p:pic>
    </p:spTree>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Creating Alternative Formats</a:t>
            </a:r>
            <a:endParaRPr lang="en-GB" dirty="0"/>
          </a:p>
        </p:txBody>
      </p:sp>
      <p:sp>
        <p:nvSpPr>
          <p:cNvPr id="3" name="Content Placeholder 2"/>
          <p:cNvSpPr>
            <a:spLocks noGrp="1"/>
          </p:cNvSpPr>
          <p:nvPr>
            <p:ph sz="quarter" idx="1"/>
          </p:nvPr>
        </p:nvSpPr>
        <p:spPr/>
        <p:txBody>
          <a:bodyPr/>
          <a:lstStyle/>
          <a:p>
            <a:r>
              <a:rPr lang="en-GB" dirty="0" smtClean="0"/>
              <a:t>Click on the Office Button and go to Save As...</a:t>
            </a:r>
          </a:p>
          <a:p>
            <a:r>
              <a:rPr lang="en-GB" dirty="0" smtClean="0"/>
              <a:t>Choose Web Page from Save as type:</a:t>
            </a:r>
          </a:p>
          <a:p>
            <a:r>
              <a:rPr lang="en-GB" dirty="0" smtClean="0"/>
              <a:t>Add a Page Title and press Save.</a:t>
            </a:r>
            <a:endParaRPr lang="en-GB" dirty="0"/>
          </a:p>
        </p:txBody>
      </p:sp>
      <p:pic>
        <p:nvPicPr>
          <p:cNvPr id="5" name="Picture 5"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3" cstate="print"/>
          <a:srcRect/>
          <a:stretch>
            <a:fillRect/>
          </a:stretch>
        </p:blipFill>
        <p:spPr bwMode="auto">
          <a:xfrm>
            <a:off x="8100392" y="6309320"/>
            <a:ext cx="288032" cy="288032"/>
          </a:xfrm>
          <a:prstGeom prst="rect">
            <a:avLst/>
          </a:prstGeom>
          <a:noFill/>
        </p:spPr>
      </p:pic>
      <p:pic>
        <p:nvPicPr>
          <p:cNvPr id="6"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3" cstate="print"/>
          <a:srcRect/>
          <a:stretch>
            <a:fillRect/>
          </a:stretch>
        </p:blipFill>
        <p:spPr bwMode="auto">
          <a:xfrm flipH="1">
            <a:off x="8460432" y="6309320"/>
            <a:ext cx="288032" cy="288032"/>
          </a:xfrm>
          <a:prstGeom prst="rect">
            <a:avLst/>
          </a:prstGeom>
          <a:noFill/>
        </p:spPr>
      </p:pic>
      <p:pic>
        <p:nvPicPr>
          <p:cNvPr id="1026" name="Picture 2"/>
          <p:cNvPicPr>
            <a:picLocks noChangeAspect="1" noChangeArrowheads="1"/>
          </p:cNvPicPr>
          <p:nvPr/>
        </p:nvPicPr>
        <p:blipFill>
          <a:blip r:embed="rId4" cstate="print"/>
          <a:srcRect l="34313" t="2953" r="4810" b="29126"/>
          <a:stretch>
            <a:fillRect/>
          </a:stretch>
        </p:blipFill>
        <p:spPr bwMode="auto">
          <a:xfrm>
            <a:off x="1043608" y="2468675"/>
            <a:ext cx="6696744" cy="4200685"/>
          </a:xfrm>
          <a:prstGeom prst="rect">
            <a:avLst/>
          </a:prstGeom>
          <a:noFill/>
          <a:ln w="9525">
            <a:noFill/>
            <a:miter lim="800000"/>
            <a:headEnd/>
            <a:tailEnd/>
          </a:ln>
        </p:spPr>
      </p:pic>
      <p:pic>
        <p:nvPicPr>
          <p:cNvPr id="7" name="Picture 2" descr="C:\Users\STMWO\AppData\Local\Microsoft\Windows\Temporary Internet Files\Content.IE5\O87MT5G6\MC900442122[1].png">
            <a:hlinkClick r:id="rId5" action="ppaction://hlinksldjump"/>
          </p:cNvPr>
          <p:cNvPicPr>
            <a:picLocks noChangeAspect="1" noChangeArrowheads="1"/>
          </p:cNvPicPr>
          <p:nvPr/>
        </p:nvPicPr>
        <p:blipFill>
          <a:blip r:embed="rId6" cstate="print"/>
          <a:srcRect/>
          <a:stretch>
            <a:fillRect/>
          </a:stretch>
        </p:blipFill>
        <p:spPr bwMode="auto">
          <a:xfrm>
            <a:off x="8130852" y="5674896"/>
            <a:ext cx="617612" cy="613439"/>
          </a:xfrm>
          <a:prstGeom prst="rect">
            <a:avLst/>
          </a:prstGeom>
          <a:noFill/>
        </p:spPr>
      </p:pic>
    </p:spTree>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706090"/>
          </a:xfrm>
        </p:spPr>
        <p:txBody>
          <a:bodyPr>
            <a:normAutofit fontScale="90000"/>
          </a:bodyPr>
          <a:lstStyle/>
          <a:p>
            <a:r>
              <a:rPr lang="en-GB" dirty="0" smtClean="0"/>
              <a:t>Unlocking Cells</a:t>
            </a:r>
            <a:endParaRPr lang="en-GB" dirty="0"/>
          </a:p>
        </p:txBody>
      </p:sp>
      <p:sp>
        <p:nvSpPr>
          <p:cNvPr id="3" name="Content Placeholder 2"/>
          <p:cNvSpPr>
            <a:spLocks noGrp="1"/>
          </p:cNvSpPr>
          <p:nvPr>
            <p:ph sz="quarter" idx="1"/>
          </p:nvPr>
        </p:nvSpPr>
        <p:spPr/>
        <p:txBody>
          <a:bodyPr/>
          <a:lstStyle/>
          <a:p>
            <a:r>
              <a:rPr lang="en-GB" dirty="0" smtClean="0"/>
              <a:t>Select cells that need to be unlocked – this will allow you to enter data. Right-click on them and select Format Cells. Under the Protection tab, </a:t>
            </a:r>
            <a:r>
              <a:rPr lang="en-GB" dirty="0" err="1" smtClean="0"/>
              <a:t>untick</a:t>
            </a:r>
            <a:r>
              <a:rPr lang="en-GB" dirty="0" smtClean="0"/>
              <a:t> Locked and press OK.</a:t>
            </a:r>
          </a:p>
          <a:p>
            <a:endParaRPr lang="en-GB" dirty="0" smtClean="0"/>
          </a:p>
          <a:p>
            <a:endParaRPr lang="en-GB" dirty="0" smtClean="0"/>
          </a:p>
          <a:p>
            <a:endParaRPr lang="en-GB" dirty="0" smtClean="0"/>
          </a:p>
          <a:p>
            <a:endParaRPr lang="en-GB" dirty="0" smtClean="0"/>
          </a:p>
          <a:p>
            <a:endParaRPr lang="en-GB" dirty="0" smtClean="0"/>
          </a:p>
          <a:p>
            <a:r>
              <a:rPr lang="en-GB" dirty="0" smtClean="0"/>
              <a:t>Keep cells with formulas in locked as you do not want them to be changed.</a:t>
            </a:r>
            <a:endParaRPr lang="en-GB" dirty="0"/>
          </a:p>
        </p:txBody>
      </p:sp>
      <p:pic>
        <p:nvPicPr>
          <p:cNvPr id="8194" name="Picture 2"/>
          <p:cNvPicPr>
            <a:picLocks noChangeAspect="1" noChangeArrowheads="1"/>
          </p:cNvPicPr>
          <p:nvPr/>
        </p:nvPicPr>
        <p:blipFill>
          <a:blip r:embed="rId3" cstate="print"/>
          <a:srcRect t="21282" r="31101" b="48142"/>
          <a:stretch>
            <a:fillRect/>
          </a:stretch>
        </p:blipFill>
        <p:spPr bwMode="auto">
          <a:xfrm>
            <a:off x="827584" y="2636912"/>
            <a:ext cx="7503475" cy="1872208"/>
          </a:xfrm>
          <a:prstGeom prst="rect">
            <a:avLst/>
          </a:prstGeom>
          <a:noFill/>
          <a:ln w="9525">
            <a:noFill/>
            <a:miter lim="800000"/>
            <a:headEnd/>
            <a:tailEnd/>
          </a:ln>
        </p:spPr>
      </p:pic>
      <p:pic>
        <p:nvPicPr>
          <p:cNvPr id="5" name="Picture 2" descr="C:\Users\STMWO\AppData\Local\Microsoft\Windows\Temporary Internet Files\Content.IE5\O87MT5G6\MC900442122[1].png">
            <a:hlinkClick r:id="rId4" action="ppaction://hlinksldjump"/>
          </p:cNvPr>
          <p:cNvPicPr>
            <a:picLocks noChangeAspect="1" noChangeArrowheads="1"/>
          </p:cNvPicPr>
          <p:nvPr/>
        </p:nvPicPr>
        <p:blipFill>
          <a:blip r:embed="rId5" cstate="print"/>
          <a:srcRect/>
          <a:stretch>
            <a:fillRect/>
          </a:stretch>
        </p:blipFill>
        <p:spPr bwMode="auto">
          <a:xfrm>
            <a:off x="8130852" y="5674896"/>
            <a:ext cx="617612" cy="613439"/>
          </a:xfrm>
          <a:prstGeom prst="rect">
            <a:avLst/>
          </a:prstGeom>
          <a:noFill/>
        </p:spPr>
      </p:pic>
      <p:pic>
        <p:nvPicPr>
          <p:cNvPr id="6" name="Picture 5"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6" cstate="print"/>
          <a:srcRect/>
          <a:stretch>
            <a:fillRect/>
          </a:stretch>
        </p:blipFill>
        <p:spPr bwMode="auto">
          <a:xfrm>
            <a:off x="8100392" y="6309320"/>
            <a:ext cx="288032" cy="288032"/>
          </a:xfrm>
          <a:prstGeom prst="rect">
            <a:avLst/>
          </a:prstGeom>
          <a:noFill/>
        </p:spPr>
      </p:pic>
      <p:pic>
        <p:nvPicPr>
          <p:cNvPr id="7" name="Picture 6"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6" cstate="print"/>
          <a:srcRect/>
          <a:stretch>
            <a:fillRect/>
          </a:stretch>
        </p:blipFill>
        <p:spPr bwMode="auto">
          <a:xfrm flipH="1">
            <a:off x="8460432" y="6309320"/>
            <a:ext cx="288032" cy="288032"/>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706090"/>
          </a:xfrm>
        </p:spPr>
        <p:txBody>
          <a:bodyPr>
            <a:normAutofit fontScale="90000"/>
          </a:bodyPr>
          <a:lstStyle/>
          <a:p>
            <a:r>
              <a:rPr lang="en-GB" dirty="0" smtClean="0"/>
              <a:t>Protecting Sheets</a:t>
            </a:r>
            <a:endParaRPr lang="en-GB" dirty="0"/>
          </a:p>
        </p:txBody>
      </p:sp>
      <p:sp>
        <p:nvSpPr>
          <p:cNvPr id="3" name="Content Placeholder 2"/>
          <p:cNvSpPr>
            <a:spLocks noGrp="1"/>
          </p:cNvSpPr>
          <p:nvPr>
            <p:ph sz="quarter" idx="1"/>
          </p:nvPr>
        </p:nvSpPr>
        <p:spPr>
          <a:xfrm>
            <a:off x="457200" y="1052736"/>
            <a:ext cx="4618856" cy="5421216"/>
          </a:xfrm>
        </p:spPr>
        <p:txBody>
          <a:bodyPr/>
          <a:lstStyle/>
          <a:p>
            <a:r>
              <a:rPr lang="en-GB" dirty="0" smtClean="0"/>
              <a:t>Click on the Review tab and click on the Protect Sheet button.</a:t>
            </a:r>
          </a:p>
          <a:p>
            <a:r>
              <a:rPr lang="en-GB" dirty="0" err="1" smtClean="0"/>
              <a:t>Untick</a:t>
            </a:r>
            <a:r>
              <a:rPr lang="en-GB" dirty="0" smtClean="0"/>
              <a:t> Select Locked Cells, add a password and press OK.</a:t>
            </a:r>
          </a:p>
          <a:p>
            <a:r>
              <a:rPr lang="en-GB" dirty="0" smtClean="0"/>
              <a:t>All cells will be locked except those that have been unlocked.</a:t>
            </a:r>
          </a:p>
          <a:p>
            <a:pPr>
              <a:buNone/>
            </a:pPr>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pic>
        <p:nvPicPr>
          <p:cNvPr id="5" name="Picture 3"/>
          <p:cNvPicPr>
            <a:picLocks noChangeAspect="1" noChangeArrowheads="1"/>
          </p:cNvPicPr>
          <p:nvPr/>
        </p:nvPicPr>
        <p:blipFill>
          <a:blip r:embed="rId3" cstate="print"/>
          <a:srcRect/>
          <a:stretch>
            <a:fillRect/>
          </a:stretch>
        </p:blipFill>
        <p:spPr bwMode="auto">
          <a:xfrm>
            <a:off x="5220072" y="908720"/>
            <a:ext cx="3238500" cy="4762500"/>
          </a:xfrm>
          <a:prstGeom prst="rect">
            <a:avLst/>
          </a:prstGeom>
          <a:noFill/>
          <a:ln w="9525">
            <a:noFill/>
            <a:miter lim="800000"/>
            <a:headEnd/>
            <a:tailEnd/>
          </a:ln>
        </p:spPr>
      </p:pic>
      <p:pic>
        <p:nvPicPr>
          <p:cNvPr id="6" name="Picture 2" descr="C:\Users\STMWO\AppData\Local\Microsoft\Windows\Temporary Internet Files\Content.IE5\O87MT5G6\MC900442122[1].png">
            <a:hlinkClick r:id="rId4" action="ppaction://hlinksldjump"/>
          </p:cNvPr>
          <p:cNvPicPr>
            <a:picLocks noChangeAspect="1" noChangeArrowheads="1"/>
          </p:cNvPicPr>
          <p:nvPr/>
        </p:nvPicPr>
        <p:blipFill>
          <a:blip r:embed="rId5" cstate="print"/>
          <a:srcRect/>
          <a:stretch>
            <a:fillRect/>
          </a:stretch>
        </p:blipFill>
        <p:spPr bwMode="auto">
          <a:xfrm>
            <a:off x="8130852" y="5674896"/>
            <a:ext cx="617612" cy="613439"/>
          </a:xfrm>
          <a:prstGeom prst="rect">
            <a:avLst/>
          </a:prstGeom>
          <a:noFill/>
        </p:spPr>
      </p:pic>
      <p:pic>
        <p:nvPicPr>
          <p:cNvPr id="7" name="Picture 5"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6" cstate="print"/>
          <a:srcRect/>
          <a:stretch>
            <a:fillRect/>
          </a:stretch>
        </p:blipFill>
        <p:spPr bwMode="auto">
          <a:xfrm>
            <a:off x="8100392" y="6309320"/>
            <a:ext cx="288032" cy="288032"/>
          </a:xfrm>
          <a:prstGeom prst="rect">
            <a:avLst/>
          </a:prstGeom>
          <a:noFill/>
        </p:spPr>
      </p:pic>
      <p:pic>
        <p:nvPicPr>
          <p:cNvPr id="8" name="Picture 7"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6" cstate="print"/>
          <a:srcRect/>
          <a:stretch>
            <a:fillRect/>
          </a:stretch>
        </p:blipFill>
        <p:spPr bwMode="auto">
          <a:xfrm flipH="1">
            <a:off x="8460432" y="6309320"/>
            <a:ext cx="288032" cy="288032"/>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706090"/>
          </a:xfrm>
        </p:spPr>
        <p:txBody>
          <a:bodyPr>
            <a:normAutofit fontScale="90000"/>
          </a:bodyPr>
          <a:lstStyle/>
          <a:p>
            <a:r>
              <a:rPr lang="en-GB" dirty="0" smtClean="0"/>
              <a:t>Protecting Sheets</a:t>
            </a:r>
            <a:endParaRPr lang="en-GB" dirty="0"/>
          </a:p>
        </p:txBody>
      </p:sp>
      <p:sp>
        <p:nvSpPr>
          <p:cNvPr id="3" name="Content Placeholder 2"/>
          <p:cNvSpPr>
            <a:spLocks noGrp="1"/>
          </p:cNvSpPr>
          <p:nvPr>
            <p:ph sz="quarter" idx="1"/>
          </p:nvPr>
        </p:nvSpPr>
        <p:spPr>
          <a:xfrm>
            <a:off x="457200" y="1052736"/>
            <a:ext cx="4618856" cy="5421216"/>
          </a:xfrm>
        </p:spPr>
        <p:txBody>
          <a:bodyPr/>
          <a:lstStyle/>
          <a:p>
            <a:r>
              <a:rPr lang="en-GB" dirty="0" smtClean="0"/>
              <a:t>Click on the Review tab and click on the Protect Sheet button.</a:t>
            </a:r>
          </a:p>
          <a:p>
            <a:r>
              <a:rPr lang="en-GB" dirty="0" err="1" smtClean="0"/>
              <a:t>Untick</a:t>
            </a:r>
            <a:r>
              <a:rPr lang="en-GB" dirty="0" smtClean="0"/>
              <a:t> Select Locked Cells, add a password and press OK.</a:t>
            </a:r>
          </a:p>
          <a:p>
            <a:r>
              <a:rPr lang="en-GB" dirty="0" smtClean="0"/>
              <a:t>All cells will be locked except those that have been unlocked.</a:t>
            </a:r>
          </a:p>
          <a:p>
            <a:pPr>
              <a:buNone/>
            </a:pPr>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pic>
        <p:nvPicPr>
          <p:cNvPr id="5" name="Picture 3"/>
          <p:cNvPicPr>
            <a:picLocks noChangeAspect="1" noChangeArrowheads="1"/>
          </p:cNvPicPr>
          <p:nvPr/>
        </p:nvPicPr>
        <p:blipFill>
          <a:blip r:embed="rId3" cstate="print"/>
          <a:srcRect/>
          <a:stretch>
            <a:fillRect/>
          </a:stretch>
        </p:blipFill>
        <p:spPr bwMode="auto">
          <a:xfrm>
            <a:off x="5220072" y="908720"/>
            <a:ext cx="3238500" cy="4762500"/>
          </a:xfrm>
          <a:prstGeom prst="rect">
            <a:avLst/>
          </a:prstGeom>
          <a:noFill/>
          <a:ln w="9525">
            <a:noFill/>
            <a:miter lim="800000"/>
            <a:headEnd/>
            <a:tailEnd/>
          </a:ln>
        </p:spPr>
      </p:pic>
      <p:pic>
        <p:nvPicPr>
          <p:cNvPr id="6" name="Picture 2" descr="C:\Users\STMWO\AppData\Local\Microsoft\Windows\Temporary Internet Files\Content.IE5\O87MT5G6\MC900442122[1].png">
            <a:hlinkClick r:id="rId4" action="ppaction://hlinksldjump"/>
          </p:cNvPr>
          <p:cNvPicPr>
            <a:picLocks noChangeAspect="1" noChangeArrowheads="1"/>
          </p:cNvPicPr>
          <p:nvPr/>
        </p:nvPicPr>
        <p:blipFill>
          <a:blip r:embed="rId5" cstate="print"/>
          <a:srcRect/>
          <a:stretch>
            <a:fillRect/>
          </a:stretch>
        </p:blipFill>
        <p:spPr bwMode="auto">
          <a:xfrm>
            <a:off x="8130852" y="5674896"/>
            <a:ext cx="617612" cy="613439"/>
          </a:xfrm>
          <a:prstGeom prst="rect">
            <a:avLst/>
          </a:prstGeom>
          <a:noFill/>
        </p:spPr>
      </p:pic>
      <p:pic>
        <p:nvPicPr>
          <p:cNvPr id="7" name="Picture 5"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6" cstate="print"/>
          <a:srcRect/>
          <a:stretch>
            <a:fillRect/>
          </a:stretch>
        </p:blipFill>
        <p:spPr bwMode="auto">
          <a:xfrm>
            <a:off x="8100392" y="6309320"/>
            <a:ext cx="288032" cy="288032"/>
          </a:xfrm>
          <a:prstGeom prst="rect">
            <a:avLst/>
          </a:prstGeom>
          <a:noFill/>
        </p:spPr>
      </p:pic>
      <p:pic>
        <p:nvPicPr>
          <p:cNvPr id="8" name="Picture 7"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6" cstate="print"/>
          <a:srcRect/>
          <a:stretch>
            <a:fillRect/>
          </a:stretch>
        </p:blipFill>
        <p:spPr bwMode="auto">
          <a:xfrm flipH="1">
            <a:off x="8460432" y="6309320"/>
            <a:ext cx="288032" cy="28803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Dropdown Menu</a:t>
            </a:r>
            <a:endParaRPr lang="en-GB" dirty="0"/>
          </a:p>
        </p:txBody>
      </p:sp>
      <p:sp>
        <p:nvSpPr>
          <p:cNvPr id="3" name="Content Placeholder 2"/>
          <p:cNvSpPr>
            <a:spLocks noGrp="1"/>
          </p:cNvSpPr>
          <p:nvPr>
            <p:ph sz="quarter" idx="1"/>
          </p:nvPr>
        </p:nvSpPr>
        <p:spPr>
          <a:xfrm>
            <a:off x="457200" y="1052736"/>
            <a:ext cx="7211144" cy="5805264"/>
          </a:xfrm>
        </p:spPr>
        <p:txBody>
          <a:bodyPr>
            <a:normAutofit/>
          </a:bodyPr>
          <a:lstStyle/>
          <a:p>
            <a:r>
              <a:rPr lang="en-GB" dirty="0" smtClean="0"/>
              <a:t>Create a new sheet and call it Titles Data – this sheet will show data pulled from other areas of the spreadsheet.</a:t>
            </a:r>
          </a:p>
          <a:p>
            <a:r>
              <a:rPr lang="en-GB" dirty="0" smtClean="0"/>
              <a:t>Got to the Developer tab, then Insert  and select Dropdown menu. Draw it out on your sheet.</a:t>
            </a:r>
          </a:p>
          <a:p>
            <a:r>
              <a:rPr lang="en-GB" dirty="0" smtClean="0"/>
              <a:t>Right-click on the menu, and select Format Control.</a:t>
            </a:r>
          </a:p>
          <a:p>
            <a:endParaRPr lang="en-GB" dirty="0" smtClean="0"/>
          </a:p>
          <a:p>
            <a:endParaRPr lang="en-GB" dirty="0" smtClean="0"/>
          </a:p>
          <a:p>
            <a:endParaRPr lang="en-GB" dirty="0" smtClean="0"/>
          </a:p>
          <a:p>
            <a:endParaRPr lang="en-GB" dirty="0" smtClean="0"/>
          </a:p>
          <a:p>
            <a:endParaRPr lang="en-GB" dirty="0" smtClean="0"/>
          </a:p>
          <a:p>
            <a:r>
              <a:rPr lang="en-GB" dirty="0" smtClean="0"/>
              <a:t>For the Input range, highlight a list showing all the titles on the Sales sheet. Set the Cell link to A2.</a:t>
            </a:r>
          </a:p>
          <a:p>
            <a:endParaRPr lang="en-GB" dirty="0" smtClean="0"/>
          </a:p>
          <a:p>
            <a:endParaRPr lang="en-GB" dirty="0"/>
          </a:p>
        </p:txBody>
      </p:sp>
      <p:pic>
        <p:nvPicPr>
          <p:cNvPr id="29701" name="Picture 5"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3" cstate="print"/>
          <a:srcRect/>
          <a:stretch>
            <a:fillRect/>
          </a:stretch>
        </p:blipFill>
        <p:spPr bwMode="auto">
          <a:xfrm>
            <a:off x="8100392" y="6309320"/>
            <a:ext cx="288032" cy="288032"/>
          </a:xfrm>
          <a:prstGeom prst="rect">
            <a:avLst/>
          </a:prstGeom>
          <a:noFill/>
        </p:spPr>
      </p:pic>
      <p:pic>
        <p:nvPicPr>
          <p:cNvPr id="10"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3" cstate="print"/>
          <a:srcRect/>
          <a:stretch>
            <a:fillRect/>
          </a:stretch>
        </p:blipFill>
        <p:spPr bwMode="auto">
          <a:xfrm flipH="1">
            <a:off x="8460432" y="6309320"/>
            <a:ext cx="288032" cy="288032"/>
          </a:xfrm>
          <a:prstGeom prst="rect">
            <a:avLst/>
          </a:prstGeom>
          <a:noFill/>
        </p:spPr>
      </p:pic>
      <p:pic>
        <p:nvPicPr>
          <p:cNvPr id="8194" name="Picture 2" descr="C:\Users\STMWO\AppData\Local\Microsoft\Windows\Temporary Internet Files\Content.IE5\O87MT5G6\MC900442122[1].png">
            <a:hlinkClick r:id="rId4" action="ppaction://hlinksldjump"/>
          </p:cNvPr>
          <p:cNvPicPr>
            <a:picLocks noChangeAspect="1" noChangeArrowheads="1"/>
          </p:cNvPicPr>
          <p:nvPr/>
        </p:nvPicPr>
        <p:blipFill>
          <a:blip r:embed="rId5" cstate="print"/>
          <a:srcRect/>
          <a:stretch>
            <a:fillRect/>
          </a:stretch>
        </p:blipFill>
        <p:spPr bwMode="auto">
          <a:xfrm>
            <a:off x="8130852" y="5674896"/>
            <a:ext cx="617612" cy="613439"/>
          </a:xfrm>
          <a:prstGeom prst="rect">
            <a:avLst/>
          </a:prstGeom>
          <a:noFill/>
        </p:spPr>
      </p:pic>
      <p:pic>
        <p:nvPicPr>
          <p:cNvPr id="2050" name="Picture 2"/>
          <p:cNvPicPr>
            <a:picLocks noChangeAspect="1" noChangeArrowheads="1"/>
          </p:cNvPicPr>
          <p:nvPr/>
        </p:nvPicPr>
        <p:blipFill>
          <a:blip r:embed="rId6" cstate="print"/>
          <a:srcRect l="17983" t="6516" r="72609" b="74781"/>
          <a:stretch>
            <a:fillRect/>
          </a:stretch>
        </p:blipFill>
        <p:spPr bwMode="auto">
          <a:xfrm>
            <a:off x="7380312" y="1196752"/>
            <a:ext cx="1610705" cy="1800200"/>
          </a:xfrm>
          <a:prstGeom prst="rect">
            <a:avLst/>
          </a:prstGeom>
          <a:noFill/>
          <a:ln w="9525">
            <a:noFill/>
            <a:miter lim="800000"/>
            <a:headEnd/>
            <a:tailEnd/>
          </a:ln>
        </p:spPr>
      </p:pic>
      <p:sp>
        <p:nvSpPr>
          <p:cNvPr id="12" name="Oval 11"/>
          <p:cNvSpPr/>
          <p:nvPr/>
        </p:nvSpPr>
        <p:spPr>
          <a:xfrm>
            <a:off x="7596336" y="2276872"/>
            <a:ext cx="43204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1" name="Picture 3"/>
          <p:cNvPicPr>
            <a:picLocks noChangeAspect="1" noChangeArrowheads="1"/>
          </p:cNvPicPr>
          <p:nvPr/>
        </p:nvPicPr>
        <p:blipFill>
          <a:blip r:embed="rId7" cstate="print"/>
          <a:srcRect/>
          <a:stretch>
            <a:fillRect/>
          </a:stretch>
        </p:blipFill>
        <p:spPr bwMode="auto">
          <a:xfrm>
            <a:off x="971599" y="3573016"/>
            <a:ext cx="5405869" cy="1944216"/>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Drop down Menu</a:t>
            </a:r>
            <a:endParaRPr lang="en-GB" dirty="0"/>
          </a:p>
        </p:txBody>
      </p:sp>
      <p:sp>
        <p:nvSpPr>
          <p:cNvPr id="3" name="Content Placeholder 2"/>
          <p:cNvSpPr>
            <a:spLocks noGrp="1"/>
          </p:cNvSpPr>
          <p:nvPr>
            <p:ph sz="quarter" idx="1"/>
          </p:nvPr>
        </p:nvSpPr>
        <p:spPr>
          <a:xfrm>
            <a:off x="457200" y="1052736"/>
            <a:ext cx="7571184" cy="5544616"/>
          </a:xfrm>
        </p:spPr>
        <p:txBody>
          <a:bodyPr>
            <a:normAutofit/>
          </a:bodyPr>
          <a:lstStyle/>
          <a:p>
            <a:r>
              <a:rPr lang="en-GB" dirty="0" smtClean="0"/>
              <a:t>When you select a title from the list, it’ll show a number in the linked cell. We need to show more clearly what title has been selected for our lookups.</a:t>
            </a:r>
          </a:p>
          <a:p>
            <a:r>
              <a:rPr lang="en-GB" dirty="0" smtClean="0"/>
              <a:t>Create a table like this to the right of your sheet &gt;</a:t>
            </a:r>
          </a:p>
          <a:p>
            <a:r>
              <a:rPr lang="en-GB" dirty="0" smtClean="0"/>
              <a:t>Highlight the table and all it </a:t>
            </a:r>
            <a:r>
              <a:rPr lang="en-GB" i="1" dirty="0" smtClean="0"/>
              <a:t>titles</a:t>
            </a:r>
          </a:p>
          <a:p>
            <a:r>
              <a:rPr lang="en-GB" dirty="0" smtClean="0"/>
              <a:t>In the cell under the number, enter this formula:</a:t>
            </a:r>
          </a:p>
          <a:p>
            <a:pPr>
              <a:buNone/>
            </a:pPr>
            <a:r>
              <a:rPr lang="en-GB" dirty="0" smtClean="0"/>
              <a:t>	=VLOOKUP(A2,titles,2)</a:t>
            </a:r>
          </a:p>
          <a:p>
            <a:pPr>
              <a:buNone/>
            </a:pPr>
            <a:r>
              <a:rPr lang="en-GB" dirty="0" smtClean="0"/>
              <a:t>	It will look up the title name based on the number.</a:t>
            </a:r>
          </a:p>
          <a:p>
            <a:r>
              <a:rPr lang="en-GB" dirty="0" smtClean="0"/>
              <a:t>Set up a table like this below your drop down menu</a:t>
            </a:r>
          </a:p>
          <a:p>
            <a:endParaRPr lang="en-GB" dirty="0"/>
          </a:p>
        </p:txBody>
      </p:sp>
      <p:pic>
        <p:nvPicPr>
          <p:cNvPr id="29701" name="Picture 5"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3" cstate="print"/>
          <a:srcRect/>
          <a:stretch>
            <a:fillRect/>
          </a:stretch>
        </p:blipFill>
        <p:spPr bwMode="auto">
          <a:xfrm>
            <a:off x="8100392" y="6309320"/>
            <a:ext cx="288032" cy="288032"/>
          </a:xfrm>
          <a:prstGeom prst="rect">
            <a:avLst/>
          </a:prstGeom>
          <a:noFill/>
        </p:spPr>
      </p:pic>
      <p:pic>
        <p:nvPicPr>
          <p:cNvPr id="10"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3" cstate="print"/>
          <a:srcRect/>
          <a:stretch>
            <a:fillRect/>
          </a:stretch>
        </p:blipFill>
        <p:spPr bwMode="auto">
          <a:xfrm flipH="1">
            <a:off x="8460432" y="6309320"/>
            <a:ext cx="288032" cy="288032"/>
          </a:xfrm>
          <a:prstGeom prst="rect">
            <a:avLst/>
          </a:prstGeom>
          <a:noFill/>
        </p:spPr>
      </p:pic>
      <p:pic>
        <p:nvPicPr>
          <p:cNvPr id="8194" name="Picture 2" descr="C:\Users\STMWO\AppData\Local\Microsoft\Windows\Temporary Internet Files\Content.IE5\O87MT5G6\MC900442122[1].png">
            <a:hlinkClick r:id="rId4" action="ppaction://hlinksldjump"/>
          </p:cNvPr>
          <p:cNvPicPr>
            <a:picLocks noChangeAspect="1" noChangeArrowheads="1"/>
          </p:cNvPicPr>
          <p:nvPr/>
        </p:nvPicPr>
        <p:blipFill>
          <a:blip r:embed="rId5" cstate="print"/>
          <a:srcRect/>
          <a:stretch>
            <a:fillRect/>
          </a:stretch>
        </p:blipFill>
        <p:spPr bwMode="auto">
          <a:xfrm>
            <a:off x="8130852" y="5674896"/>
            <a:ext cx="617612" cy="613439"/>
          </a:xfrm>
          <a:prstGeom prst="rect">
            <a:avLst/>
          </a:prstGeom>
          <a:noFill/>
        </p:spPr>
      </p:pic>
      <p:pic>
        <p:nvPicPr>
          <p:cNvPr id="3074" name="Picture 2"/>
          <p:cNvPicPr>
            <a:picLocks noChangeAspect="1" noChangeArrowheads="1"/>
          </p:cNvPicPr>
          <p:nvPr/>
        </p:nvPicPr>
        <p:blipFill>
          <a:blip r:embed="rId6" cstate="print"/>
          <a:srcRect/>
          <a:stretch>
            <a:fillRect/>
          </a:stretch>
        </p:blipFill>
        <p:spPr bwMode="auto">
          <a:xfrm>
            <a:off x="7524328" y="1700808"/>
            <a:ext cx="1362075" cy="1857375"/>
          </a:xfrm>
          <a:prstGeom prst="rect">
            <a:avLst/>
          </a:prstGeom>
          <a:noFill/>
          <a:ln w="9525">
            <a:noFill/>
            <a:miter lim="800000"/>
            <a:headEnd/>
            <a:tailEnd/>
          </a:ln>
        </p:spPr>
      </p:pic>
      <p:pic>
        <p:nvPicPr>
          <p:cNvPr id="3075" name="Picture 3"/>
          <p:cNvPicPr>
            <a:picLocks noChangeAspect="1" noChangeArrowheads="1"/>
          </p:cNvPicPr>
          <p:nvPr/>
        </p:nvPicPr>
        <p:blipFill>
          <a:blip r:embed="rId7" cstate="print"/>
          <a:srcRect/>
          <a:stretch>
            <a:fillRect/>
          </a:stretch>
        </p:blipFill>
        <p:spPr bwMode="auto">
          <a:xfrm>
            <a:off x="5148064" y="2780928"/>
            <a:ext cx="1676400" cy="342900"/>
          </a:xfrm>
          <a:prstGeom prst="rect">
            <a:avLst/>
          </a:prstGeom>
          <a:noFill/>
          <a:ln w="9525">
            <a:noFill/>
            <a:miter lim="800000"/>
            <a:headEnd/>
            <a:tailEnd/>
          </a:ln>
        </p:spPr>
      </p:pic>
      <p:pic>
        <p:nvPicPr>
          <p:cNvPr id="13" name="Picture 4"/>
          <p:cNvPicPr>
            <a:picLocks noChangeAspect="1" noChangeArrowheads="1"/>
          </p:cNvPicPr>
          <p:nvPr/>
        </p:nvPicPr>
        <p:blipFill>
          <a:blip r:embed="rId8" cstate="print"/>
          <a:srcRect/>
          <a:stretch>
            <a:fillRect/>
          </a:stretch>
        </p:blipFill>
        <p:spPr bwMode="auto">
          <a:xfrm>
            <a:off x="3779912" y="3573016"/>
            <a:ext cx="3562350" cy="400050"/>
          </a:xfrm>
          <a:prstGeom prst="rect">
            <a:avLst/>
          </a:prstGeom>
          <a:noFill/>
          <a:ln w="9525">
            <a:noFill/>
            <a:miter lim="800000"/>
            <a:headEnd/>
            <a:tailEnd/>
          </a:ln>
        </p:spPr>
      </p:pic>
      <p:pic>
        <p:nvPicPr>
          <p:cNvPr id="3077" name="Picture 5"/>
          <p:cNvPicPr>
            <a:picLocks noChangeAspect="1" noChangeArrowheads="1"/>
          </p:cNvPicPr>
          <p:nvPr/>
        </p:nvPicPr>
        <p:blipFill>
          <a:blip r:embed="rId9" cstate="print"/>
          <a:srcRect/>
          <a:stretch>
            <a:fillRect/>
          </a:stretch>
        </p:blipFill>
        <p:spPr bwMode="auto">
          <a:xfrm>
            <a:off x="251520" y="4869160"/>
            <a:ext cx="8481963" cy="835784"/>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Drop down Menu</a:t>
            </a:r>
            <a:endParaRPr lang="en-GB" dirty="0"/>
          </a:p>
        </p:txBody>
      </p:sp>
      <p:sp>
        <p:nvSpPr>
          <p:cNvPr id="3" name="Content Placeholder 2"/>
          <p:cNvSpPr>
            <a:spLocks noGrp="1"/>
          </p:cNvSpPr>
          <p:nvPr>
            <p:ph sz="quarter" idx="1"/>
          </p:nvPr>
        </p:nvSpPr>
        <p:spPr>
          <a:xfrm>
            <a:off x="457200" y="1052736"/>
            <a:ext cx="7571184" cy="5544616"/>
          </a:xfrm>
        </p:spPr>
        <p:txBody>
          <a:bodyPr>
            <a:normAutofit/>
          </a:bodyPr>
          <a:lstStyle/>
          <a:p>
            <a:pPr>
              <a:buNone/>
            </a:pPr>
            <a:r>
              <a:rPr lang="en-GB" b="1" dirty="0" smtClean="0"/>
              <a:t>SALES</a:t>
            </a:r>
          </a:p>
          <a:p>
            <a:r>
              <a:rPr lang="en-GB" dirty="0" smtClean="0"/>
              <a:t>Setup a series of VLOOKUPs that will find the data based on the chosen title.</a:t>
            </a:r>
          </a:p>
          <a:p>
            <a:r>
              <a:rPr lang="en-GB" dirty="0" smtClean="0"/>
              <a:t>For April 2010 sales, click in the empty cell. Type in =VLOOKUP(, select the cell that shows the title. Enter a comma and go to the Sales sheet and select the area showing the titles and the sales data (not the months). Enter another comma and type 2. Press enter. This will look up the sales data for April, which is in the second column of your selected table. </a:t>
            </a:r>
          </a:p>
          <a:p>
            <a:r>
              <a:rPr lang="en-GB" dirty="0" smtClean="0"/>
              <a:t>Continue adding VLOOKUPs for each month, making sure that you add the correct column number for the month you are looking up.</a:t>
            </a:r>
          </a:p>
          <a:p>
            <a:endParaRPr lang="en-GB" dirty="0"/>
          </a:p>
        </p:txBody>
      </p:sp>
      <p:pic>
        <p:nvPicPr>
          <p:cNvPr id="29701" name="Picture 5"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3" cstate="print"/>
          <a:srcRect/>
          <a:stretch>
            <a:fillRect/>
          </a:stretch>
        </p:blipFill>
        <p:spPr bwMode="auto">
          <a:xfrm>
            <a:off x="8100392" y="6309320"/>
            <a:ext cx="288032" cy="288032"/>
          </a:xfrm>
          <a:prstGeom prst="rect">
            <a:avLst/>
          </a:prstGeom>
          <a:noFill/>
        </p:spPr>
      </p:pic>
      <p:pic>
        <p:nvPicPr>
          <p:cNvPr id="10"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3" cstate="print"/>
          <a:srcRect/>
          <a:stretch>
            <a:fillRect/>
          </a:stretch>
        </p:blipFill>
        <p:spPr bwMode="auto">
          <a:xfrm flipH="1">
            <a:off x="8460432" y="6309320"/>
            <a:ext cx="288032" cy="288032"/>
          </a:xfrm>
          <a:prstGeom prst="rect">
            <a:avLst/>
          </a:prstGeom>
          <a:noFill/>
        </p:spPr>
      </p:pic>
      <p:pic>
        <p:nvPicPr>
          <p:cNvPr id="8194" name="Picture 2" descr="C:\Users\STMWO\AppData\Local\Microsoft\Windows\Temporary Internet Files\Content.IE5\O87MT5G6\MC900442122[1].png">
            <a:hlinkClick r:id="rId4" action="ppaction://hlinksldjump"/>
          </p:cNvPr>
          <p:cNvPicPr>
            <a:picLocks noChangeAspect="1" noChangeArrowheads="1"/>
          </p:cNvPicPr>
          <p:nvPr/>
        </p:nvPicPr>
        <p:blipFill>
          <a:blip r:embed="rId5" cstate="print"/>
          <a:srcRect/>
          <a:stretch>
            <a:fillRect/>
          </a:stretch>
        </p:blipFill>
        <p:spPr bwMode="auto">
          <a:xfrm>
            <a:off x="8130852" y="5674896"/>
            <a:ext cx="617612" cy="613439"/>
          </a:xfrm>
          <a:prstGeom prst="rect">
            <a:avLst/>
          </a:prstGeom>
          <a:noFill/>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Drop down Menu</a:t>
            </a:r>
            <a:endParaRPr lang="en-GB" dirty="0"/>
          </a:p>
        </p:txBody>
      </p:sp>
      <p:sp>
        <p:nvSpPr>
          <p:cNvPr id="3" name="Content Placeholder 2"/>
          <p:cNvSpPr>
            <a:spLocks noGrp="1"/>
          </p:cNvSpPr>
          <p:nvPr>
            <p:ph sz="quarter" idx="1"/>
          </p:nvPr>
        </p:nvSpPr>
        <p:spPr>
          <a:xfrm>
            <a:off x="457200" y="1052736"/>
            <a:ext cx="7571184" cy="5544616"/>
          </a:xfrm>
        </p:spPr>
        <p:txBody>
          <a:bodyPr>
            <a:normAutofit/>
          </a:bodyPr>
          <a:lstStyle/>
          <a:p>
            <a:pPr>
              <a:buNone/>
            </a:pPr>
            <a:r>
              <a:rPr lang="en-GB" b="1" dirty="0" smtClean="0"/>
              <a:t>INCOME</a:t>
            </a:r>
          </a:p>
          <a:p>
            <a:r>
              <a:rPr lang="en-GB" dirty="0" smtClean="0"/>
              <a:t>Repeat the VLOOKUP process for income as you did for sales.</a:t>
            </a:r>
          </a:p>
          <a:p>
            <a:pPr>
              <a:buNone/>
            </a:pPr>
            <a:r>
              <a:rPr lang="en-GB" b="1" dirty="0" smtClean="0"/>
              <a:t>EXPENSES</a:t>
            </a:r>
          </a:p>
          <a:p>
            <a:r>
              <a:rPr lang="en-GB" dirty="0" smtClean="0"/>
              <a:t>Create a new table that shows the expenses for each title, per month. You will be adding together the expenses subtotal and the license fee.</a:t>
            </a:r>
          </a:p>
          <a:p>
            <a:endParaRPr lang="en-GB" dirty="0"/>
          </a:p>
        </p:txBody>
      </p:sp>
      <p:pic>
        <p:nvPicPr>
          <p:cNvPr id="29701" name="Picture 5"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3" cstate="print"/>
          <a:srcRect/>
          <a:stretch>
            <a:fillRect/>
          </a:stretch>
        </p:blipFill>
        <p:spPr bwMode="auto">
          <a:xfrm>
            <a:off x="8100392" y="6309320"/>
            <a:ext cx="288032" cy="288032"/>
          </a:xfrm>
          <a:prstGeom prst="rect">
            <a:avLst/>
          </a:prstGeom>
          <a:noFill/>
        </p:spPr>
      </p:pic>
      <p:pic>
        <p:nvPicPr>
          <p:cNvPr id="10"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3" cstate="print"/>
          <a:srcRect/>
          <a:stretch>
            <a:fillRect/>
          </a:stretch>
        </p:blipFill>
        <p:spPr bwMode="auto">
          <a:xfrm flipH="1">
            <a:off x="8460432" y="6309320"/>
            <a:ext cx="288032" cy="288032"/>
          </a:xfrm>
          <a:prstGeom prst="rect">
            <a:avLst/>
          </a:prstGeom>
          <a:noFill/>
        </p:spPr>
      </p:pic>
      <p:pic>
        <p:nvPicPr>
          <p:cNvPr id="8194" name="Picture 2" descr="C:\Users\STMWO\AppData\Local\Microsoft\Windows\Temporary Internet Files\Content.IE5\O87MT5G6\MC900442122[1].png">
            <a:hlinkClick r:id="rId4" action="ppaction://hlinksldjump"/>
          </p:cNvPr>
          <p:cNvPicPr>
            <a:picLocks noChangeAspect="1" noChangeArrowheads="1"/>
          </p:cNvPicPr>
          <p:nvPr/>
        </p:nvPicPr>
        <p:blipFill>
          <a:blip r:embed="rId5" cstate="print"/>
          <a:srcRect/>
          <a:stretch>
            <a:fillRect/>
          </a:stretch>
        </p:blipFill>
        <p:spPr bwMode="auto">
          <a:xfrm>
            <a:off x="8130852" y="5674896"/>
            <a:ext cx="617612" cy="613439"/>
          </a:xfrm>
          <a:prstGeom prst="rect">
            <a:avLst/>
          </a:prstGeom>
          <a:noFill/>
        </p:spPr>
      </p:pic>
      <p:pic>
        <p:nvPicPr>
          <p:cNvPr id="4098" name="Picture 2"/>
          <p:cNvPicPr>
            <a:picLocks noChangeAspect="1" noChangeArrowheads="1"/>
          </p:cNvPicPr>
          <p:nvPr/>
        </p:nvPicPr>
        <p:blipFill>
          <a:blip r:embed="rId6" cstate="print"/>
          <a:srcRect/>
          <a:stretch>
            <a:fillRect/>
          </a:stretch>
        </p:blipFill>
        <p:spPr bwMode="auto">
          <a:xfrm>
            <a:off x="539552" y="4149080"/>
            <a:ext cx="7323162" cy="226338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Drop down Menu</a:t>
            </a:r>
            <a:endParaRPr lang="en-GB" dirty="0"/>
          </a:p>
        </p:txBody>
      </p:sp>
      <p:sp>
        <p:nvSpPr>
          <p:cNvPr id="3" name="Content Placeholder 2"/>
          <p:cNvSpPr>
            <a:spLocks noGrp="1"/>
          </p:cNvSpPr>
          <p:nvPr>
            <p:ph sz="quarter" idx="1"/>
          </p:nvPr>
        </p:nvSpPr>
        <p:spPr>
          <a:xfrm>
            <a:off x="457200" y="1052736"/>
            <a:ext cx="7571184" cy="5544616"/>
          </a:xfrm>
        </p:spPr>
        <p:txBody>
          <a:bodyPr>
            <a:normAutofit/>
          </a:bodyPr>
          <a:lstStyle/>
          <a:p>
            <a:pPr>
              <a:buNone/>
            </a:pPr>
            <a:r>
              <a:rPr lang="en-GB" b="1" dirty="0" smtClean="0"/>
              <a:t>EXPENSES</a:t>
            </a:r>
          </a:p>
          <a:p>
            <a:r>
              <a:rPr lang="en-GB" dirty="0" smtClean="0"/>
              <a:t>Create a new table that shows the expenses for each title, per month. You will be adding together the expenses subtotal and the license fee.</a:t>
            </a:r>
          </a:p>
          <a:p>
            <a:r>
              <a:rPr lang="en-GB" dirty="0" smtClean="0"/>
              <a:t>On your Title Data sheet, create a VLOOKUP to look for the expenses data of the selected title, much like your Sales and Income VLOOKUPs</a:t>
            </a:r>
          </a:p>
          <a:p>
            <a:pPr>
              <a:buNone/>
            </a:pPr>
            <a:r>
              <a:rPr lang="en-GB" b="1" dirty="0" smtClean="0"/>
              <a:t>PROFIT</a:t>
            </a:r>
          </a:p>
          <a:p>
            <a:r>
              <a:rPr lang="en-GB" dirty="0" smtClean="0"/>
              <a:t>This is a simple formula that will subtract expenses from your income.</a:t>
            </a:r>
          </a:p>
          <a:p>
            <a:endParaRPr lang="en-GB" dirty="0" smtClean="0"/>
          </a:p>
          <a:p>
            <a:r>
              <a:rPr lang="en-GB" dirty="0" smtClean="0"/>
              <a:t>Test your drop down menu and make sure all cells are formatted correctly.</a:t>
            </a:r>
            <a:endParaRPr lang="en-GB" dirty="0"/>
          </a:p>
        </p:txBody>
      </p:sp>
      <p:pic>
        <p:nvPicPr>
          <p:cNvPr id="29701" name="Picture 5"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3" cstate="print"/>
          <a:srcRect/>
          <a:stretch>
            <a:fillRect/>
          </a:stretch>
        </p:blipFill>
        <p:spPr bwMode="auto">
          <a:xfrm>
            <a:off x="8100392" y="6309320"/>
            <a:ext cx="288032" cy="288032"/>
          </a:xfrm>
          <a:prstGeom prst="rect">
            <a:avLst/>
          </a:prstGeom>
          <a:noFill/>
        </p:spPr>
      </p:pic>
      <p:pic>
        <p:nvPicPr>
          <p:cNvPr id="10"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3" cstate="print"/>
          <a:srcRect/>
          <a:stretch>
            <a:fillRect/>
          </a:stretch>
        </p:blipFill>
        <p:spPr bwMode="auto">
          <a:xfrm flipH="1">
            <a:off x="8460432" y="6309320"/>
            <a:ext cx="288032" cy="288032"/>
          </a:xfrm>
          <a:prstGeom prst="rect">
            <a:avLst/>
          </a:prstGeom>
          <a:noFill/>
        </p:spPr>
      </p:pic>
      <p:pic>
        <p:nvPicPr>
          <p:cNvPr id="8194" name="Picture 2" descr="C:\Users\STMWO\AppData\Local\Microsoft\Windows\Temporary Internet Files\Content.IE5\O87MT5G6\MC900442122[1].png">
            <a:hlinkClick r:id="rId4" action="ppaction://hlinksldjump"/>
          </p:cNvPr>
          <p:cNvPicPr>
            <a:picLocks noChangeAspect="1" noChangeArrowheads="1"/>
          </p:cNvPicPr>
          <p:nvPr/>
        </p:nvPicPr>
        <p:blipFill>
          <a:blip r:embed="rId5" cstate="print"/>
          <a:srcRect/>
          <a:stretch>
            <a:fillRect/>
          </a:stretch>
        </p:blipFill>
        <p:spPr bwMode="auto">
          <a:xfrm>
            <a:off x="8130852" y="5674896"/>
            <a:ext cx="617612" cy="613439"/>
          </a:xfrm>
          <a:prstGeom prst="rect">
            <a:avLst/>
          </a:prstGeom>
          <a:noFill/>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Drop down Menu</a:t>
            </a:r>
            <a:endParaRPr lang="en-GB" dirty="0"/>
          </a:p>
        </p:txBody>
      </p:sp>
      <p:sp>
        <p:nvSpPr>
          <p:cNvPr id="3" name="Content Placeholder 2"/>
          <p:cNvSpPr>
            <a:spLocks noGrp="1"/>
          </p:cNvSpPr>
          <p:nvPr>
            <p:ph sz="quarter" idx="1"/>
          </p:nvPr>
        </p:nvSpPr>
        <p:spPr>
          <a:xfrm>
            <a:off x="457200" y="1052736"/>
            <a:ext cx="7571184" cy="5544616"/>
          </a:xfrm>
        </p:spPr>
        <p:txBody>
          <a:bodyPr>
            <a:normAutofit/>
          </a:bodyPr>
          <a:lstStyle/>
          <a:p>
            <a:pPr>
              <a:buNone/>
            </a:pPr>
            <a:r>
              <a:rPr lang="en-GB" dirty="0" smtClean="0"/>
              <a:t>This shows a sample from the table:</a:t>
            </a:r>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r>
              <a:rPr lang="en-GB" dirty="0" smtClean="0"/>
              <a:t>Add conditional formatting to the cells showing the profit.</a:t>
            </a:r>
          </a:p>
          <a:p>
            <a:pPr>
              <a:buNone/>
            </a:pPr>
            <a:endParaRPr lang="en-GB" dirty="0"/>
          </a:p>
        </p:txBody>
      </p:sp>
      <p:pic>
        <p:nvPicPr>
          <p:cNvPr id="29701" name="Picture 5" descr="http://cdn1.iconfinder.com/data/icons/musthave/128/Previous.png">
            <a:hlinkClick r:id="" action="ppaction://hlinkshowjump?jump=previousslide" highlightClick="1"/>
            <a:hlinkHover r:id="" action="ppaction://noaction" highlightClick="1"/>
          </p:cNvPr>
          <p:cNvPicPr>
            <a:picLocks noChangeAspect="1" noChangeArrowheads="1"/>
          </p:cNvPicPr>
          <p:nvPr/>
        </p:nvPicPr>
        <p:blipFill>
          <a:blip r:embed="rId3" cstate="print"/>
          <a:srcRect/>
          <a:stretch>
            <a:fillRect/>
          </a:stretch>
        </p:blipFill>
        <p:spPr bwMode="auto">
          <a:xfrm>
            <a:off x="8100392" y="6309320"/>
            <a:ext cx="288032" cy="288032"/>
          </a:xfrm>
          <a:prstGeom prst="rect">
            <a:avLst/>
          </a:prstGeom>
          <a:noFill/>
        </p:spPr>
      </p:pic>
      <p:pic>
        <p:nvPicPr>
          <p:cNvPr id="10" name="Picture 5" descr="http://cdn1.iconfinder.com/data/icons/musthave/128/Previous.png">
            <a:hlinkClick r:id="" action="ppaction://hlinkshowjump?jump=nextslide" highlightClick="1"/>
            <a:hlinkHover r:id="" action="ppaction://noaction" highlightClick="1"/>
          </p:cNvPr>
          <p:cNvPicPr>
            <a:picLocks noChangeAspect="1" noChangeArrowheads="1"/>
          </p:cNvPicPr>
          <p:nvPr/>
        </p:nvPicPr>
        <p:blipFill>
          <a:blip r:embed="rId3" cstate="print"/>
          <a:srcRect/>
          <a:stretch>
            <a:fillRect/>
          </a:stretch>
        </p:blipFill>
        <p:spPr bwMode="auto">
          <a:xfrm flipH="1">
            <a:off x="8460432" y="6309320"/>
            <a:ext cx="288032" cy="288032"/>
          </a:xfrm>
          <a:prstGeom prst="rect">
            <a:avLst/>
          </a:prstGeom>
          <a:noFill/>
        </p:spPr>
      </p:pic>
      <p:pic>
        <p:nvPicPr>
          <p:cNvPr id="8194" name="Picture 2" descr="C:\Users\STMWO\AppData\Local\Microsoft\Windows\Temporary Internet Files\Content.IE5\O87MT5G6\MC900442122[1].png">
            <a:hlinkClick r:id="rId4" action="ppaction://hlinksldjump"/>
          </p:cNvPr>
          <p:cNvPicPr>
            <a:picLocks noChangeAspect="1" noChangeArrowheads="1"/>
          </p:cNvPicPr>
          <p:nvPr/>
        </p:nvPicPr>
        <p:blipFill>
          <a:blip r:embed="rId5" cstate="print"/>
          <a:srcRect/>
          <a:stretch>
            <a:fillRect/>
          </a:stretch>
        </p:blipFill>
        <p:spPr bwMode="auto">
          <a:xfrm>
            <a:off x="8130852" y="5674896"/>
            <a:ext cx="617612" cy="613439"/>
          </a:xfrm>
          <a:prstGeom prst="rect">
            <a:avLst/>
          </a:prstGeom>
          <a:noFill/>
        </p:spPr>
      </p:pic>
      <p:pic>
        <p:nvPicPr>
          <p:cNvPr id="5123" name="Picture 3"/>
          <p:cNvPicPr>
            <a:picLocks noChangeAspect="1" noChangeArrowheads="1"/>
          </p:cNvPicPr>
          <p:nvPr/>
        </p:nvPicPr>
        <p:blipFill>
          <a:blip r:embed="rId6" cstate="print"/>
          <a:srcRect/>
          <a:stretch>
            <a:fillRect/>
          </a:stretch>
        </p:blipFill>
        <p:spPr bwMode="auto">
          <a:xfrm>
            <a:off x="179512" y="1670969"/>
            <a:ext cx="8937823" cy="161401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579</TotalTime>
  <Words>1952</Words>
  <Application>Microsoft Office PowerPoint</Application>
  <PresentationFormat>On-screen Show (4:3)</PresentationFormat>
  <Paragraphs>345</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Oriel</vt:lpstr>
      <vt:lpstr>Spreadsheet Skills</vt:lpstr>
      <vt:lpstr>Contents</vt:lpstr>
      <vt:lpstr>Developer Tab</vt:lpstr>
      <vt:lpstr>Dropdown Menu</vt:lpstr>
      <vt:lpstr>Drop down Menu</vt:lpstr>
      <vt:lpstr>Drop down Menu</vt:lpstr>
      <vt:lpstr>Drop down Menu</vt:lpstr>
      <vt:lpstr>Drop down Menu</vt:lpstr>
      <vt:lpstr>Drop down Menu</vt:lpstr>
      <vt:lpstr>OR Functions</vt:lpstr>
      <vt:lpstr>Create a simple password protection system</vt:lpstr>
      <vt:lpstr>Create a simple password protection system</vt:lpstr>
      <vt:lpstr>Slide 13</vt:lpstr>
      <vt:lpstr>Test the new name cell with a correct name, and an incorrect name.</vt:lpstr>
      <vt:lpstr>Create a Vlookup to check the password corresponds to the one in the list</vt:lpstr>
      <vt:lpstr>Spreadsheet so far</vt:lpstr>
      <vt:lpstr>Create a message if the name is in the list</vt:lpstr>
      <vt:lpstr>Create a formula that tests whether the password entered in this sheet </vt:lpstr>
      <vt:lpstr>Test the formulas</vt:lpstr>
      <vt:lpstr>Recording The Macros</vt:lpstr>
      <vt:lpstr>Recording The Macros</vt:lpstr>
      <vt:lpstr>Adding Buttons</vt:lpstr>
      <vt:lpstr>Editing Your Button</vt:lpstr>
      <vt:lpstr>Editing Your Button</vt:lpstr>
      <vt:lpstr>Editing Your Button</vt:lpstr>
      <vt:lpstr>Event Control</vt:lpstr>
      <vt:lpstr>Customised Printing</vt:lpstr>
      <vt:lpstr>Customised Printing</vt:lpstr>
      <vt:lpstr>Customised Printing</vt:lpstr>
      <vt:lpstr>Customised Printing</vt:lpstr>
      <vt:lpstr>Adding Navigation</vt:lpstr>
      <vt:lpstr>Creating a Pivot Table</vt:lpstr>
      <vt:lpstr>Creating a Pivot Table</vt:lpstr>
      <vt:lpstr>Creating a Pivot Table</vt:lpstr>
      <vt:lpstr>Creating Alternative Formats</vt:lpstr>
      <vt:lpstr>Unlocking Cells</vt:lpstr>
      <vt:lpstr>Protecting Sheets</vt:lpstr>
      <vt:lpstr>Protecting Sheets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Spreadsheet Skills</dc:title>
  <dc:creator>STMWO</dc:creator>
  <cp:lastModifiedBy>STMGI</cp:lastModifiedBy>
  <cp:revision>65</cp:revision>
  <dcterms:created xsi:type="dcterms:W3CDTF">2011-06-29T09:26:46Z</dcterms:created>
  <dcterms:modified xsi:type="dcterms:W3CDTF">2012-09-12T13:00:45Z</dcterms:modified>
</cp:coreProperties>
</file>